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7"/>
  </p:notesMasterIdLst>
  <p:sldIdLst>
    <p:sldId id="357" r:id="rId2"/>
    <p:sldId id="358" r:id="rId3"/>
    <p:sldId id="379" r:id="rId4"/>
    <p:sldId id="359" r:id="rId5"/>
    <p:sldId id="360" r:id="rId6"/>
    <p:sldId id="361" r:id="rId7"/>
    <p:sldId id="362" r:id="rId8"/>
    <p:sldId id="363" r:id="rId9"/>
    <p:sldId id="364" r:id="rId10"/>
    <p:sldId id="365" r:id="rId11"/>
    <p:sldId id="366" r:id="rId12"/>
    <p:sldId id="367" r:id="rId13"/>
    <p:sldId id="368" r:id="rId14"/>
    <p:sldId id="369" r:id="rId15"/>
    <p:sldId id="370" r:id="rId16"/>
    <p:sldId id="371" r:id="rId17"/>
    <p:sldId id="372" r:id="rId18"/>
    <p:sldId id="373" r:id="rId19"/>
    <p:sldId id="374" r:id="rId20"/>
    <p:sldId id="375" r:id="rId21"/>
    <p:sldId id="376" r:id="rId22"/>
    <p:sldId id="377" r:id="rId23"/>
    <p:sldId id="378" r:id="rId24"/>
    <p:sldId id="380" r:id="rId25"/>
    <p:sldId id="383" r:id="rId26"/>
    <p:sldId id="382" r:id="rId27"/>
    <p:sldId id="386" r:id="rId28"/>
    <p:sldId id="385" r:id="rId29"/>
    <p:sldId id="384" r:id="rId30"/>
    <p:sldId id="387" r:id="rId31"/>
    <p:sldId id="395" r:id="rId32"/>
    <p:sldId id="396" r:id="rId33"/>
    <p:sldId id="389" r:id="rId34"/>
    <p:sldId id="390" r:id="rId35"/>
    <p:sldId id="391" r:id="rId36"/>
    <p:sldId id="392" r:id="rId37"/>
    <p:sldId id="393" r:id="rId38"/>
    <p:sldId id="397" r:id="rId39"/>
    <p:sldId id="404" r:id="rId40"/>
    <p:sldId id="394" r:id="rId41"/>
    <p:sldId id="403" r:id="rId42"/>
    <p:sldId id="399" r:id="rId43"/>
    <p:sldId id="400" r:id="rId44"/>
    <p:sldId id="402" r:id="rId45"/>
    <p:sldId id="401" r:id="rId46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11752B"/>
    <a:srgbClr val="0000FF"/>
    <a:srgbClr val="3366FF"/>
    <a:srgbClr val="FF00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022" autoAdjust="0"/>
    <p:restoredTop sz="94737" autoAdjust="0"/>
  </p:normalViewPr>
  <p:slideViewPr>
    <p:cSldViewPr>
      <p:cViewPr varScale="1">
        <p:scale>
          <a:sx n="51" d="100"/>
          <a:sy n="51" d="100"/>
        </p:scale>
        <p:origin x="-108" y="-3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93E1F95C-73D7-41E3-9300-7126D2D99C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8233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E1F95C-73D7-41E3-9300-7126D2D99C0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4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16" name="Group 5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6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sp>
            <p:nvSpPr>
              <p:cNvPr id="17" name="Line 57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6" name="Group 58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59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" name="Arc 62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T0" fmla="*/ 76 w 43195"/>
                  <a:gd name="T1" fmla="*/ 0 h 43200"/>
                  <a:gd name="T2" fmla="*/ 0 w 43195"/>
                  <a:gd name="T3" fmla="*/ 80 h 43200"/>
                  <a:gd name="T4" fmla="*/ 78 w 43195"/>
                  <a:gd name="T5" fmla="*/ 79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7" name="Group 63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4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Arc 66"/>
              <p:cNvSpPr>
                <a:spLocks/>
              </p:cNvSpPr>
              <p:nvPr/>
            </p:nvSpPr>
            <p:spPr bwMode="ltGray">
              <a:xfrm rot="5400000">
                <a:off x="5097" y="3347"/>
                <a:ext cx="156" cy="157"/>
              </a:xfrm>
              <a:custGeom>
                <a:avLst/>
                <a:gdLst>
                  <a:gd name="T0" fmla="*/ 76 w 43195"/>
                  <a:gd name="T1" fmla="*/ 0 h 43200"/>
                  <a:gd name="T2" fmla="*/ 0 w 43195"/>
                  <a:gd name="T3" fmla="*/ 80 h 43200"/>
                  <a:gd name="T4" fmla="*/ 78 w 43195"/>
                  <a:gd name="T5" fmla="*/ 79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pic>
        <p:nvPicPr>
          <p:cNvPr id="69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63" y="5500688"/>
            <a:ext cx="1500187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pPr lvl="0"/>
            <a:r>
              <a:rPr lang="en-GB" noProof="0" dirty="0" smtClean="0"/>
              <a:t>Click to edit Master title style</a:t>
            </a:r>
          </a:p>
        </p:txBody>
      </p:sp>
      <p:sp>
        <p:nvSpPr>
          <p:cNvPr id="41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70" name="Rectangle 6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2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607D4-83BC-458F-A711-C073E66D9BB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3C29D6-03FA-48EF-878E-5BB82998FF3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F118BF-DEF9-49B6-B93E-5AC73A7D64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304800"/>
            <a:ext cx="8928992" cy="819944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4"/>
            <a:ext cx="8712968" cy="4392488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 sz="2800"/>
            </a:lvl1pPr>
            <a:lvl2pPr marL="742950" indent="-285750">
              <a:buFont typeface="Wingdings" pitchFamily="2" charset="2"/>
              <a:buChar char="§"/>
              <a:defRPr sz="2800"/>
            </a:lvl2pPr>
            <a:lvl3pPr marL="1143000" indent="-228600">
              <a:buFont typeface="Wingdings" pitchFamily="2" charset="2"/>
              <a:buChar char="§"/>
              <a:defRPr sz="2400"/>
            </a:lvl3pPr>
            <a:lvl4pPr marL="1600200" indent="-228600">
              <a:buFont typeface="Wingdings" pitchFamily="2" charset="2"/>
              <a:buChar char="§"/>
              <a:defRPr sz="2000"/>
            </a:lvl4pPr>
            <a:lvl5pPr marL="2057400" indent="-228600">
              <a:buFont typeface="Wingdings" pitchFamily="2" charset="2"/>
              <a:buChar char="§"/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BA51E8-8DBE-436F-916C-BB39442FAB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0"/>
            <a:ext cx="591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7.2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966937-640A-4FC8-B945-6E8D80DA005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4EF020-A6D8-426E-9B9C-3930E86221C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EFEE9-7E27-4FBC-BCB8-865E22947A1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9E126C-4E9F-46D0-AE93-40B1D0861B0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8B258F-4994-43A3-A765-1B271720D1C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C09CD1-0839-48C3-80D7-D17A891B4FC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DC14AA-6C54-4DA4-8F57-282DBF4ED80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2057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2064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070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1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2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3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4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5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6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7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8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9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0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1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2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3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4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5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6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7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8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9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90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91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2065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041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2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3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4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5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6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7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8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9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0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1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2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3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4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5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6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7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8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9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0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1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2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3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4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5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6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7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8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9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</p:grpSp>
        <p:sp>
          <p:nvSpPr>
            <p:cNvPr id="1033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4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2060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036" name="Line 60"/>
              <p:cNvSpPr>
                <a:spLocks noChangeShapeType="1"/>
              </p:cNvSpPr>
              <p:nvPr/>
            </p:nvSpPr>
            <p:spPr bwMode="ltGray">
              <a:xfrm flipH="1">
                <a:off x="96" y="1038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7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8" name="Arc 62"/>
              <p:cNvSpPr>
                <a:spLocks/>
              </p:cNvSpPr>
              <p:nvPr/>
            </p:nvSpPr>
            <p:spPr bwMode="ltGray">
              <a:xfrm flipH="1">
                <a:off x="218" y="916"/>
                <a:ext cx="238" cy="240"/>
              </a:xfrm>
              <a:custGeom>
                <a:avLst/>
                <a:gdLst>
                  <a:gd name="T0" fmla="*/ 117 w 43195"/>
                  <a:gd name="T1" fmla="*/ 0 h 43200"/>
                  <a:gd name="T2" fmla="*/ 0 w 43195"/>
                  <a:gd name="T3" fmla="*/ 122 h 43200"/>
                  <a:gd name="T4" fmla="*/ 119 w 43195"/>
                  <a:gd name="T5" fmla="*/ 12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2051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052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137" name="Rectangle 6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38" name="Rectangle 6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7C2ED2B-5095-499A-931C-CCDD4E24913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2056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42875" y="5857875"/>
            <a:ext cx="10763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504" y="1988840"/>
            <a:ext cx="8839200" cy="1470025"/>
          </a:xfrm>
        </p:spPr>
        <p:txBody>
          <a:bodyPr/>
          <a:lstStyle/>
          <a:p>
            <a:pPr algn="ctr" eaLnBrk="1" hangingPunct="1"/>
            <a:r>
              <a:rPr lang="en-US" sz="5400" dirty="0" smtClean="0">
                <a:latin typeface="Reprise Title" pitchFamily="2" charset="0"/>
              </a:rPr>
              <a:t>Topic 07 – Equilibrium</a:t>
            </a:r>
            <a:br>
              <a:rPr lang="en-US" sz="5400" dirty="0" smtClean="0">
                <a:latin typeface="Reprise Title" pitchFamily="2" charset="0"/>
              </a:rPr>
            </a:br>
            <a:r>
              <a:rPr lang="en-US" sz="5400" dirty="0" smtClean="0">
                <a:latin typeface="Reprise Title" pitchFamily="2" charset="0"/>
              </a:rPr>
              <a:t>7.2: Position of Equilibrium and Le </a:t>
            </a:r>
            <a:r>
              <a:rPr lang="en-US" sz="5400" dirty="0" err="1" smtClean="0">
                <a:latin typeface="Reprise Title" pitchFamily="2" charset="0"/>
              </a:rPr>
              <a:t>Chatelier’s</a:t>
            </a:r>
            <a:r>
              <a:rPr lang="en-US" sz="5400" dirty="0" smtClean="0">
                <a:latin typeface="Reprise Title" pitchFamily="2" charset="0"/>
              </a:rPr>
              <a:t> Principle</a:t>
            </a:r>
          </a:p>
        </p:txBody>
      </p:sp>
      <p:sp>
        <p:nvSpPr>
          <p:cNvPr id="614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0" y="5429250"/>
            <a:ext cx="6400800" cy="1133475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Calibri" pitchFamily="34" charset="0"/>
              </a:rPr>
              <a:t>IB Chemistry</a:t>
            </a:r>
          </a:p>
          <a:p>
            <a:pPr eaLnBrk="1" hangingPunct="1"/>
            <a:r>
              <a:rPr lang="en-US" dirty="0" smtClean="0">
                <a:latin typeface="Calibri" pitchFamily="34" charset="0"/>
              </a:rPr>
              <a:t>T07D02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7.2.1 – Calculate revers </a:t>
            </a:r>
            <a:r>
              <a:rPr lang="en-US" dirty="0" err="1" smtClean="0"/>
              <a:t>K</a:t>
            </a:r>
            <a:r>
              <a:rPr lang="en-US" baseline="-25000" dirty="0" err="1" smtClean="0"/>
              <a:t>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following reaction is an esterification reaction producing ethyl </a:t>
            </a:r>
            <a:r>
              <a:rPr lang="en-US" dirty="0" err="1" smtClean="0"/>
              <a:t>ethanoate</a:t>
            </a:r>
            <a:r>
              <a:rPr lang="en-US" dirty="0" smtClean="0"/>
              <a:t>: </a:t>
            </a:r>
          </a:p>
          <a:p>
            <a:pPr marL="457200" lvl="1" indent="0">
              <a:buNone/>
            </a:pPr>
            <a:r>
              <a:rPr lang="en-US" dirty="0" smtClean="0"/>
              <a:t>CH</a:t>
            </a:r>
            <a:r>
              <a:rPr lang="en-US" baseline="-25000" dirty="0" smtClean="0"/>
              <a:t>3</a:t>
            </a:r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H(l) + C</a:t>
            </a:r>
            <a:r>
              <a:rPr lang="en-US" baseline="-25000" dirty="0" smtClean="0"/>
              <a:t>2</a:t>
            </a:r>
            <a:r>
              <a:rPr lang="en-US" dirty="0" smtClean="0"/>
              <a:t>H</a:t>
            </a:r>
            <a:r>
              <a:rPr lang="en-US" baseline="-25000" dirty="0" smtClean="0"/>
              <a:t>5</a:t>
            </a:r>
            <a:r>
              <a:rPr lang="en-US" dirty="0" smtClean="0"/>
              <a:t>OH(l) </a:t>
            </a:r>
            <a:r>
              <a:rPr lang="en-US" dirty="0" smtClean="0">
                <a:latin typeface="Cambria"/>
              </a:rPr>
              <a:t>⇌ </a:t>
            </a:r>
            <a:r>
              <a:rPr lang="en-US" dirty="0" smtClean="0"/>
              <a:t>CH</a:t>
            </a:r>
            <a:r>
              <a:rPr lang="en-US" baseline="-25000" dirty="0" smtClean="0"/>
              <a:t>3</a:t>
            </a:r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C</a:t>
            </a:r>
            <a:r>
              <a:rPr lang="en-US" baseline="-25000" dirty="0" smtClean="0"/>
              <a:t>2</a:t>
            </a:r>
            <a:r>
              <a:rPr lang="en-US" dirty="0" smtClean="0"/>
              <a:t>H</a:t>
            </a:r>
            <a:r>
              <a:rPr lang="en-US" baseline="-25000" dirty="0" smtClean="0"/>
              <a:t>5</a:t>
            </a:r>
            <a:r>
              <a:rPr lang="en-US" dirty="0" smtClean="0"/>
              <a:t>(l) + H</a:t>
            </a:r>
            <a:r>
              <a:rPr lang="en-US" baseline="-25000" dirty="0" smtClean="0"/>
              <a:t>2</a:t>
            </a:r>
            <a:r>
              <a:rPr lang="en-US" dirty="0" smtClean="0"/>
              <a:t>O(l)</a:t>
            </a:r>
          </a:p>
          <a:p>
            <a:r>
              <a:rPr lang="en-US" dirty="0" smtClean="0"/>
              <a:t>The value of </a:t>
            </a:r>
            <a:r>
              <a:rPr lang="en-US" dirty="0" err="1" smtClean="0"/>
              <a:t>K</a:t>
            </a:r>
            <a:r>
              <a:rPr lang="en-US" baseline="-25000" dirty="0" err="1" smtClean="0"/>
              <a:t>c</a:t>
            </a:r>
            <a:r>
              <a:rPr lang="en-US" dirty="0" smtClean="0"/>
              <a:t> for this reaction is 4.0 @ 25</a:t>
            </a:r>
            <a:r>
              <a:rPr lang="en-US" baseline="30000" dirty="0" smtClean="0"/>
              <a:t>o</a:t>
            </a:r>
            <a:r>
              <a:rPr lang="en-US" dirty="0" smtClean="0"/>
              <a:t>C</a:t>
            </a:r>
          </a:p>
          <a:p>
            <a:r>
              <a:rPr lang="en-US" dirty="0" smtClean="0"/>
              <a:t>This equilibrium can be approached from the reverse reaction, find the </a:t>
            </a:r>
            <a:r>
              <a:rPr lang="en-US" dirty="0" err="1" smtClean="0"/>
              <a:t>K</a:t>
            </a:r>
            <a:r>
              <a:rPr lang="en-US" baseline="-25000" dirty="0" err="1" smtClean="0"/>
              <a:t>c</a:t>
            </a:r>
            <a:r>
              <a:rPr lang="en-US" dirty="0" smtClean="0"/>
              <a:t> of that reaction: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90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998" y="116632"/>
            <a:ext cx="9112002" cy="819944"/>
          </a:xfrm>
        </p:spPr>
        <p:txBody>
          <a:bodyPr/>
          <a:lstStyle/>
          <a:p>
            <a:r>
              <a:rPr lang="en-US" sz="4000" dirty="0" smtClean="0"/>
              <a:t>7.2.2 – Meaning of the Magnitude of </a:t>
            </a:r>
            <a:r>
              <a:rPr lang="en-US" sz="4000" dirty="0" err="1" smtClean="0"/>
              <a:t>K</a:t>
            </a:r>
            <a:r>
              <a:rPr lang="en-US" sz="4000" baseline="-25000" dirty="0" err="1" smtClean="0"/>
              <a:t>c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4392488"/>
          </a:xfrm>
        </p:spPr>
        <p:txBody>
          <a:bodyPr/>
          <a:lstStyle/>
          <a:p>
            <a:r>
              <a:rPr lang="en-US" dirty="0"/>
              <a:t>7.2.2 Deduce the extent of a reaction from the magnitude of the equilibrium constant. (3) </a:t>
            </a:r>
          </a:p>
          <a:p>
            <a:r>
              <a:rPr lang="en-US" dirty="0" smtClean="0"/>
              <a:t>The magnitude of </a:t>
            </a:r>
            <a:r>
              <a:rPr lang="en-US" dirty="0" err="1" smtClean="0"/>
              <a:t>K</a:t>
            </a:r>
            <a:r>
              <a:rPr lang="en-US" baseline="-25000" dirty="0" err="1" smtClean="0"/>
              <a:t>c</a:t>
            </a:r>
            <a:r>
              <a:rPr lang="en-US" dirty="0" smtClean="0"/>
              <a:t> gives us an indication of how far a reaction has gone towards completion under the given conditions</a:t>
            </a:r>
          </a:p>
          <a:p>
            <a:r>
              <a:rPr lang="en-US" dirty="0" smtClean="0"/>
              <a:t>If </a:t>
            </a:r>
            <a:r>
              <a:rPr lang="en-US" dirty="0" err="1" smtClean="0"/>
              <a:t>K</a:t>
            </a:r>
            <a:r>
              <a:rPr lang="en-US" baseline="-25000" dirty="0" err="1" smtClean="0"/>
              <a:t>c</a:t>
            </a:r>
            <a:r>
              <a:rPr lang="en-US" dirty="0" smtClean="0"/>
              <a:t> is high = equilibrium “lies to the right”</a:t>
            </a:r>
          </a:p>
          <a:p>
            <a:pPr lvl="1"/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(g) + Cl</a:t>
            </a:r>
            <a:r>
              <a:rPr lang="en-US" baseline="-25000" dirty="0" smtClean="0"/>
              <a:t>2</a:t>
            </a:r>
            <a:r>
              <a:rPr lang="en-US" dirty="0" smtClean="0"/>
              <a:t>(g) </a:t>
            </a:r>
            <a:r>
              <a:rPr lang="en-US" dirty="0" smtClean="0">
                <a:latin typeface="Cambria"/>
              </a:rPr>
              <a:t>⇌ </a:t>
            </a:r>
            <a:r>
              <a:rPr lang="en-US" dirty="0" smtClean="0"/>
              <a:t>2HCl(g)      </a:t>
            </a:r>
            <a:r>
              <a:rPr lang="en-US" dirty="0" err="1" smtClean="0"/>
              <a:t>K</a:t>
            </a:r>
            <a:r>
              <a:rPr lang="en-US" baseline="-25000" dirty="0" err="1" smtClean="0"/>
              <a:t>c</a:t>
            </a:r>
            <a:r>
              <a:rPr lang="en-US" dirty="0" smtClean="0"/>
              <a:t> = </a:t>
            </a:r>
            <a:r>
              <a:rPr lang="en-US" dirty="0"/>
              <a:t>10</a:t>
            </a:r>
            <a:r>
              <a:rPr lang="en-US" baseline="30000" dirty="0"/>
              <a:t>18</a:t>
            </a:r>
            <a:r>
              <a:rPr lang="en-US" dirty="0"/>
              <a:t> @ 277</a:t>
            </a:r>
            <a:r>
              <a:rPr lang="en-US" baseline="30000" dirty="0"/>
              <a:t>o</a:t>
            </a:r>
            <a:r>
              <a:rPr lang="en-US" dirty="0"/>
              <a:t>C</a:t>
            </a:r>
          </a:p>
          <a:p>
            <a:r>
              <a:rPr lang="en-US" dirty="0" smtClean="0"/>
              <a:t>If </a:t>
            </a:r>
            <a:r>
              <a:rPr lang="en-US" dirty="0" err="1" smtClean="0"/>
              <a:t>K</a:t>
            </a:r>
            <a:r>
              <a:rPr lang="en-US" baseline="-25000" dirty="0" err="1" smtClean="0"/>
              <a:t>c</a:t>
            </a:r>
            <a:r>
              <a:rPr lang="en-US" dirty="0" smtClean="0"/>
              <a:t> is low = equilibrium “lies to the left”</a:t>
            </a:r>
          </a:p>
          <a:p>
            <a:pPr lvl="1"/>
            <a:r>
              <a:rPr lang="en-US" dirty="0"/>
              <a:t>H</a:t>
            </a:r>
            <a:r>
              <a:rPr lang="en-US" baseline="-25000" dirty="0"/>
              <a:t>2</a:t>
            </a:r>
            <a:r>
              <a:rPr lang="en-US" dirty="0"/>
              <a:t>(g) + I</a:t>
            </a:r>
            <a:r>
              <a:rPr lang="en-US" baseline="-25000" dirty="0"/>
              <a:t>2</a:t>
            </a:r>
            <a:r>
              <a:rPr lang="en-US" dirty="0"/>
              <a:t>(g) </a:t>
            </a:r>
            <a:r>
              <a:rPr lang="en-US" dirty="0">
                <a:latin typeface="Cambria"/>
              </a:rPr>
              <a:t>⇌ </a:t>
            </a:r>
            <a:r>
              <a:rPr lang="en-US" dirty="0"/>
              <a:t>2HI(g</a:t>
            </a:r>
            <a:r>
              <a:rPr lang="en-US" dirty="0" smtClean="0"/>
              <a:t>)         </a:t>
            </a:r>
            <a:r>
              <a:rPr lang="en-US" dirty="0" err="1" smtClean="0"/>
              <a:t>K</a:t>
            </a:r>
            <a:r>
              <a:rPr lang="en-US" baseline="-25000" dirty="0" err="1" smtClean="0"/>
              <a:t>c</a:t>
            </a:r>
            <a:r>
              <a:rPr lang="en-US" dirty="0" smtClean="0"/>
              <a:t> = 2 </a:t>
            </a:r>
            <a:r>
              <a:rPr lang="en-US" dirty="0"/>
              <a:t>@ 277</a:t>
            </a:r>
            <a:r>
              <a:rPr lang="en-US" baseline="30000" dirty="0"/>
              <a:t>o</a:t>
            </a:r>
            <a:r>
              <a:rPr lang="en-US" dirty="0"/>
              <a:t>C</a:t>
            </a:r>
          </a:p>
          <a:p>
            <a:pPr lvl="1"/>
            <a:r>
              <a:rPr lang="en-US" dirty="0" smtClean="0"/>
              <a:t>Bonding in HI is weaker than in </a:t>
            </a:r>
            <a:r>
              <a:rPr lang="en-US" dirty="0" err="1" smtClean="0"/>
              <a:t>HCl</a:t>
            </a:r>
            <a:r>
              <a:rPr lang="en-US" dirty="0" smtClean="0"/>
              <a:t>. </a:t>
            </a:r>
            <a:r>
              <a:rPr lang="en-US" dirty="0" err="1" smtClean="0"/>
              <a:t>HCl</a:t>
            </a:r>
            <a:r>
              <a:rPr lang="en-US" dirty="0" smtClean="0"/>
              <a:t> doesn’t readily decompose in heat, where HI does. </a:t>
            </a:r>
          </a:p>
          <a:p>
            <a:pPr lvl="1"/>
            <a:r>
              <a:rPr lang="en-US" dirty="0" smtClean="0"/>
              <a:t>Reaction to form </a:t>
            </a:r>
            <a:r>
              <a:rPr lang="en-US" dirty="0" err="1" smtClean="0"/>
              <a:t>HCl</a:t>
            </a:r>
            <a:r>
              <a:rPr lang="en-US" dirty="0" smtClean="0"/>
              <a:t> goes virtually to completion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9850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7.2.2 – Relative </a:t>
            </a:r>
            <a:r>
              <a:rPr lang="en-US" dirty="0" err="1" smtClean="0"/>
              <a:t>K</a:t>
            </a:r>
            <a:r>
              <a:rPr lang="en-US" baseline="-25000" dirty="0" err="1" smtClean="0"/>
              <a:t>c</a:t>
            </a:r>
            <a:r>
              <a:rPr lang="en-US" dirty="0" smtClean="0"/>
              <a:t> values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052736"/>
            <a:ext cx="8712968" cy="4392488"/>
          </a:xfrm>
        </p:spPr>
        <p:txBody>
          <a:bodyPr/>
          <a:lstStyle/>
          <a:p>
            <a:r>
              <a:rPr lang="en-US" dirty="0" smtClean="0"/>
              <a:t>As a general rule:</a:t>
            </a:r>
          </a:p>
          <a:p>
            <a:pPr lvl="1"/>
            <a:r>
              <a:rPr lang="en-US" dirty="0" smtClean="0"/>
              <a:t>If </a:t>
            </a:r>
            <a:r>
              <a:rPr lang="en-US" dirty="0" err="1" smtClean="0"/>
              <a:t>K</a:t>
            </a:r>
            <a:r>
              <a:rPr lang="en-US" baseline="-25000" dirty="0" err="1" smtClean="0"/>
              <a:t>c</a:t>
            </a:r>
            <a:r>
              <a:rPr lang="en-US" dirty="0" smtClean="0"/>
              <a:t> &gt;&gt; 1 then the reaction is said to go to completion</a:t>
            </a:r>
          </a:p>
          <a:p>
            <a:pPr lvl="1"/>
            <a:r>
              <a:rPr lang="en-US" dirty="0" smtClean="0"/>
              <a:t>If </a:t>
            </a:r>
            <a:r>
              <a:rPr lang="en-US" dirty="0" err="1" smtClean="0"/>
              <a:t>K</a:t>
            </a:r>
            <a:r>
              <a:rPr lang="en-US" baseline="-25000" dirty="0" err="1" smtClean="0"/>
              <a:t>c</a:t>
            </a:r>
            <a:r>
              <a:rPr lang="en-US" dirty="0" smtClean="0"/>
              <a:t> &lt;&lt; 1 then the reaction has hardly taken place at all</a:t>
            </a:r>
          </a:p>
          <a:p>
            <a:pPr lvl="1"/>
            <a:r>
              <a:rPr lang="en-US" dirty="0" smtClean="0"/>
              <a:t>The equilibrium constant indicates the extent of a reaction at a particular temperature. </a:t>
            </a:r>
          </a:p>
          <a:p>
            <a:pPr lvl="1"/>
            <a:r>
              <a:rPr lang="en-US" dirty="0" smtClean="0"/>
              <a:t>It gives no indication of how fast equilibrium is achieved. 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4238972"/>
              </p:ext>
            </p:extLst>
          </p:nvPr>
        </p:nvGraphicFramePr>
        <p:xfrm>
          <a:off x="0" y="5373216"/>
          <a:ext cx="9144000" cy="148478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103605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Reaction hardly goes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“Reactants” dominate at Equilibrium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Reactants</a:t>
                      </a:r>
                      <a:r>
                        <a:rPr lang="en-US" baseline="0" dirty="0" smtClean="0"/>
                        <a:t> equal Products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“Products dominate at Equilibrium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Reaction virtually goes to completion</a:t>
                      </a:r>
                      <a:endParaRPr lang="en-US" dirty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K</a:t>
                      </a:r>
                      <a:r>
                        <a:rPr lang="en-US" baseline="-25000" dirty="0" err="1" smtClean="0"/>
                        <a:t>c</a:t>
                      </a:r>
                      <a:r>
                        <a:rPr lang="en-US" baseline="0" dirty="0" smtClean="0"/>
                        <a:t> &lt; 10</a:t>
                      </a:r>
                      <a:r>
                        <a:rPr lang="en-US" baseline="30000" dirty="0" smtClean="0"/>
                        <a:t>-10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K</a:t>
                      </a:r>
                      <a:r>
                        <a:rPr lang="en-US" baseline="-25000" dirty="0" err="1" smtClean="0"/>
                        <a:t>c</a:t>
                      </a:r>
                      <a:r>
                        <a:rPr lang="en-US" baseline="0" dirty="0" smtClean="0"/>
                        <a:t> = 0.01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K</a:t>
                      </a:r>
                      <a:r>
                        <a:rPr lang="en-US" baseline="-25000" dirty="0" err="1" smtClean="0"/>
                        <a:t>c</a:t>
                      </a:r>
                      <a:r>
                        <a:rPr lang="en-US" baseline="0" dirty="0" smtClean="0"/>
                        <a:t> =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K</a:t>
                      </a:r>
                      <a:r>
                        <a:rPr lang="en-US" baseline="-25000" dirty="0" err="1" smtClean="0"/>
                        <a:t>c</a:t>
                      </a:r>
                      <a:r>
                        <a:rPr lang="en-US" baseline="0" dirty="0" smtClean="0"/>
                        <a:t>= 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K</a:t>
                      </a:r>
                      <a:r>
                        <a:rPr lang="en-US" baseline="-25000" dirty="0" err="1" smtClean="0"/>
                        <a:t>c</a:t>
                      </a:r>
                      <a:r>
                        <a:rPr lang="en-US" baseline="0" dirty="0" smtClean="0"/>
                        <a:t> &gt; 10</a:t>
                      </a:r>
                      <a:r>
                        <a:rPr lang="en-US" baseline="30000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328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7.2.2 – Alterations to </a:t>
            </a:r>
            <a:r>
              <a:rPr lang="en-US" dirty="0" err="1" smtClean="0"/>
              <a:t>K</a:t>
            </a:r>
            <a:r>
              <a:rPr lang="en-US" baseline="-25000" dirty="0" err="1" smtClean="0"/>
              <a:t>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</a:t>
            </a:r>
            <a:r>
              <a:rPr lang="en-US" baseline="-25000" dirty="0" err="1" smtClean="0"/>
              <a:t>c</a:t>
            </a:r>
            <a:r>
              <a:rPr lang="en-US" dirty="0" smtClean="0"/>
              <a:t> is </a:t>
            </a:r>
            <a:r>
              <a:rPr lang="en-US" b="1" dirty="0" smtClean="0"/>
              <a:t>NOT</a:t>
            </a:r>
            <a:r>
              <a:rPr lang="en-US" dirty="0" smtClean="0"/>
              <a:t> altered by: 	</a:t>
            </a:r>
          </a:p>
          <a:p>
            <a:pPr lvl="1"/>
            <a:r>
              <a:rPr lang="en-US" dirty="0" smtClean="0"/>
              <a:t>The addition/removal of products/reactants</a:t>
            </a:r>
          </a:p>
          <a:p>
            <a:pPr lvl="1"/>
            <a:r>
              <a:rPr lang="en-US" dirty="0" smtClean="0"/>
              <a:t>Change in pressure</a:t>
            </a:r>
          </a:p>
          <a:p>
            <a:pPr lvl="1"/>
            <a:r>
              <a:rPr lang="en-US" dirty="0" smtClean="0"/>
              <a:t>Addition of a catalyst</a:t>
            </a:r>
          </a:p>
          <a:p>
            <a:r>
              <a:rPr lang="en-US" dirty="0" smtClean="0"/>
              <a:t>Remember, it’s the concentration, not the amount</a:t>
            </a:r>
          </a:p>
          <a:p>
            <a:pPr lvl="1"/>
            <a:r>
              <a:rPr lang="en-US" dirty="0" smtClean="0"/>
              <a:t>If you take away 0.100L of 1.00L solution of 2.0M </a:t>
            </a:r>
            <a:r>
              <a:rPr lang="en-US" dirty="0" err="1" smtClean="0"/>
              <a:t>NaOH</a:t>
            </a:r>
            <a:r>
              <a:rPr lang="en-US" dirty="0" smtClean="0"/>
              <a:t>, you still have 2.0M </a:t>
            </a:r>
            <a:r>
              <a:rPr lang="en-US" dirty="0" err="1" smtClean="0"/>
              <a:t>NaOH</a:t>
            </a:r>
            <a:r>
              <a:rPr lang="en-US" dirty="0" smtClean="0"/>
              <a:t> left, just in less volume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K</a:t>
            </a:r>
            <a:r>
              <a:rPr lang="en-US" baseline="-25000" dirty="0" err="1" smtClean="0"/>
              <a:t>c</a:t>
            </a:r>
            <a:r>
              <a:rPr lang="en-US" dirty="0" smtClean="0"/>
              <a:t> for a given reversible reaction at equilibrium 	only changes if the temperature changes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7122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7.2.2 – Chromate and Dichromate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2CrO</a:t>
                </a:r>
                <a:r>
                  <a:rPr lang="en-US" baseline="-25000" dirty="0" smtClean="0"/>
                  <a:t>4</a:t>
                </a:r>
                <a:r>
                  <a:rPr lang="en-US" baseline="30000" dirty="0" smtClean="0"/>
                  <a:t>2-</a:t>
                </a:r>
                <a:r>
                  <a:rPr lang="en-US" dirty="0" smtClean="0"/>
                  <a:t>(</a:t>
                </a:r>
                <a:r>
                  <a:rPr lang="en-US" dirty="0" err="1" smtClean="0"/>
                  <a:t>aq</a:t>
                </a:r>
                <a:r>
                  <a:rPr lang="en-US" dirty="0" smtClean="0"/>
                  <a:t>) + H</a:t>
                </a:r>
                <a:r>
                  <a:rPr lang="en-US" baseline="30000" dirty="0" smtClean="0"/>
                  <a:t>+</a:t>
                </a:r>
                <a:r>
                  <a:rPr lang="en-US" dirty="0" smtClean="0"/>
                  <a:t>(</a:t>
                </a:r>
                <a:r>
                  <a:rPr lang="en-US" dirty="0" err="1" smtClean="0"/>
                  <a:t>aq</a:t>
                </a:r>
                <a:r>
                  <a:rPr lang="en-US" dirty="0" smtClean="0"/>
                  <a:t>) </a:t>
                </a:r>
                <a:r>
                  <a:rPr lang="en-US" dirty="0" smtClean="0">
                    <a:latin typeface="Cambria"/>
                  </a:rPr>
                  <a:t>⇌ </a:t>
                </a:r>
                <a:r>
                  <a:rPr lang="en-US" dirty="0" smtClean="0"/>
                  <a:t>Cr</a:t>
                </a:r>
                <a:r>
                  <a:rPr lang="en-US" baseline="-25000" dirty="0" smtClean="0"/>
                  <a:t>2</a:t>
                </a:r>
                <a:r>
                  <a:rPr lang="en-US" dirty="0" smtClean="0"/>
                  <a:t>O</a:t>
                </a:r>
                <a:r>
                  <a:rPr lang="en-US" baseline="-25000" dirty="0" smtClean="0"/>
                  <a:t>7</a:t>
                </a:r>
                <a:r>
                  <a:rPr lang="en-US" baseline="30000" dirty="0" smtClean="0"/>
                  <a:t>2-</a:t>
                </a:r>
                <a:r>
                  <a:rPr lang="en-US" dirty="0" smtClean="0"/>
                  <a:t>(</a:t>
                </a:r>
                <a:r>
                  <a:rPr lang="en-US" dirty="0" err="1" smtClean="0"/>
                  <a:t>aq</a:t>
                </a:r>
                <a:r>
                  <a:rPr lang="en-US" dirty="0" smtClean="0"/>
                  <a:t>) + OH</a:t>
                </a:r>
                <a:r>
                  <a:rPr lang="en-US" baseline="30000" dirty="0" smtClean="0"/>
                  <a:t>-</a:t>
                </a:r>
                <a:r>
                  <a:rPr lang="en-US" dirty="0" smtClean="0"/>
                  <a:t>(</a:t>
                </a:r>
                <a:r>
                  <a:rPr lang="en-US" dirty="0" err="1" smtClean="0"/>
                  <a:t>aq</a:t>
                </a:r>
                <a:r>
                  <a:rPr lang="en-US" dirty="0" smtClean="0"/>
                  <a:t>)</a:t>
                </a:r>
              </a:p>
              <a:p>
                <a:pPr marL="0" indent="0">
                  <a:buNone/>
                </a:pPr>
                <a:r>
                  <a:rPr lang="en-US" sz="2000" dirty="0" smtClean="0"/>
                  <a:t>     Yellow			        Orange</a:t>
                </a:r>
              </a:p>
              <a:p>
                <a:pPr marL="342900" lvl="1" indent="-342900">
                  <a:buClr>
                    <a:schemeClr val="hlink"/>
                  </a:buClr>
                  <a:buSzPct val="110000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dirty="0"/>
                          <m:t>[</m:t>
                        </m:r>
                        <m:r>
                          <m:rPr>
                            <m:nor/>
                          </m:rPr>
                          <a:rPr lang="en-US" dirty="0"/>
                          <m:t>Cr</m:t>
                        </m:r>
                        <m:r>
                          <m:rPr>
                            <m:nor/>
                          </m:rPr>
                          <a:rPr lang="en-US" baseline="-25000" dirty="0"/>
                          <m:t>2</m:t>
                        </m:r>
                        <m:r>
                          <m:rPr>
                            <m:nor/>
                          </m:rPr>
                          <a:rPr lang="en-US" dirty="0"/>
                          <m:t>O</m:t>
                        </m:r>
                        <m:r>
                          <m:rPr>
                            <m:nor/>
                          </m:rPr>
                          <a:rPr lang="en-US" baseline="-25000" dirty="0"/>
                          <m:t>7</m:t>
                        </m:r>
                        <m:r>
                          <m:rPr>
                            <m:nor/>
                          </m:rPr>
                          <a:rPr lang="en-US" baseline="30000" dirty="0"/>
                          <m:t>2−</m:t>
                        </m:r>
                        <m:r>
                          <m:rPr>
                            <m:nor/>
                          </m:rPr>
                          <a:rPr lang="en-US" dirty="0"/>
                          <m:t>][</m:t>
                        </m:r>
                        <m:r>
                          <m:rPr>
                            <m:nor/>
                          </m:rPr>
                          <a:rPr lang="en-US" dirty="0"/>
                          <m:t>OH</m:t>
                        </m:r>
                        <m:r>
                          <m:rPr>
                            <m:nor/>
                          </m:rPr>
                          <a:rPr lang="en-US" baseline="30000" dirty="0"/>
                          <m:t>−</m:t>
                        </m:r>
                        <m:r>
                          <m:rPr>
                            <m:nor/>
                          </m:rPr>
                          <a:rPr lang="en-US" dirty="0"/>
                          <m:t>] 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dirty="0"/>
                          <m:t>[</m:t>
                        </m:r>
                        <m:r>
                          <m:rPr>
                            <m:nor/>
                          </m:rPr>
                          <a:rPr lang="en-US" dirty="0"/>
                          <m:t>CrO</m:t>
                        </m:r>
                        <m:r>
                          <m:rPr>
                            <m:nor/>
                          </m:rPr>
                          <a:rPr lang="en-US" baseline="-25000" dirty="0"/>
                          <m:t>4</m:t>
                        </m:r>
                        <m:r>
                          <m:rPr>
                            <m:nor/>
                          </m:rPr>
                          <a:rPr lang="en-US" baseline="30000" dirty="0"/>
                          <m:t>2−</m:t>
                        </m:r>
                        <m:r>
                          <m:rPr>
                            <m:nor/>
                          </m:rPr>
                          <a:rPr lang="en-US" dirty="0"/>
                          <m:t>]</m:t>
                        </m:r>
                        <m:r>
                          <m:rPr>
                            <m:nor/>
                          </m:rPr>
                          <a:rPr lang="en-US" b="0" i="0" dirty="0" smtClean="0"/>
                          <m:t>2</m:t>
                        </m:r>
                        <m:r>
                          <m:rPr>
                            <m:nor/>
                          </m:rPr>
                          <a:rPr lang="en-US" dirty="0"/>
                          <m:t>[</m:t>
                        </m:r>
                        <m:r>
                          <m:rPr>
                            <m:nor/>
                          </m:rPr>
                          <a:rPr lang="en-US" dirty="0"/>
                          <m:t>H</m:t>
                        </m:r>
                        <m:r>
                          <m:rPr>
                            <m:nor/>
                          </m:rPr>
                          <a:rPr lang="en-US" baseline="30000" dirty="0"/>
                          <m:t>+</m:t>
                        </m:r>
                        <m:r>
                          <m:rPr>
                            <m:nor/>
                          </m:rPr>
                          <a:rPr lang="en-US" dirty="0"/>
                          <m:t>] 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marL="342900" lvl="1" indent="-342900">
                  <a:buClr>
                    <a:schemeClr val="hlink"/>
                  </a:buClr>
                  <a:buSzPct val="110000"/>
                </a:pPr>
                <a:r>
                  <a:rPr lang="en-US" dirty="0" smtClean="0"/>
                  <a:t>The shifts are easily seen by a change in color of the ions involved</a:t>
                </a:r>
              </a:p>
              <a:p>
                <a:pPr marL="342900" lvl="1" indent="-342900">
                  <a:buClr>
                    <a:schemeClr val="hlink"/>
                  </a:buClr>
                  <a:buSzPct val="110000"/>
                </a:pPr>
                <a:r>
                  <a:rPr lang="en-US" dirty="0" smtClean="0"/>
                  <a:t>Potassium (VI) dichromate is yellow when dissolved</a:t>
                </a:r>
              </a:p>
              <a:p>
                <a:pPr marL="742950" lvl="2" indent="-342900">
                  <a:buSzPct val="110000"/>
                </a:pPr>
                <a:r>
                  <a:rPr lang="en-US" dirty="0" smtClean="0"/>
                  <a:t>Addition of acid pushes reaction to the left to start off at equilibrium, further H</a:t>
                </a:r>
                <a:r>
                  <a:rPr lang="en-US" baseline="30000" dirty="0" smtClean="0"/>
                  <a:t>+</a:t>
                </a:r>
                <a:r>
                  <a:rPr lang="en-US" dirty="0" smtClean="0"/>
                  <a:t> pushes the reaction to the right</a:t>
                </a:r>
              </a:p>
              <a:p>
                <a:pPr marL="342900" lvl="1" indent="-342900">
                  <a:buSzPct val="110000"/>
                </a:pPr>
                <a:r>
                  <a:rPr lang="en-US" dirty="0" smtClean="0"/>
                  <a:t>Potassium (VI) chromate is orange when dissolved</a:t>
                </a:r>
              </a:p>
              <a:p>
                <a:pPr marL="742950" lvl="2" indent="-342900">
                  <a:buSzPct val="110000"/>
                </a:pPr>
                <a:r>
                  <a:rPr lang="en-US" dirty="0" smtClean="0"/>
                  <a:t>This solution favors a solution of low pH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69" t="-1667" r="-699" b="-186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3360" y="2327193"/>
            <a:ext cx="5040560" cy="1098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651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7.2.3 – Le </a:t>
            </a:r>
            <a:r>
              <a:rPr lang="en-US" dirty="0" err="1" smtClean="0"/>
              <a:t>Chatelier’s</a:t>
            </a:r>
            <a:r>
              <a:rPr lang="en-US" dirty="0" smtClean="0"/>
              <a:t> Principle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7.2.3 Apply Le </a:t>
            </a:r>
            <a:r>
              <a:rPr lang="en-US" dirty="0" err="1"/>
              <a:t>Chatelier’s</a:t>
            </a:r>
            <a:r>
              <a:rPr lang="en-US" dirty="0"/>
              <a:t> principle to predict the qualitative effects of changes of temperature, pressure and concentration on the position of equilibrium and on the value of the equilibrium constant. (2) </a:t>
            </a:r>
          </a:p>
          <a:p>
            <a:r>
              <a:rPr lang="en-US" b="1" dirty="0" smtClean="0"/>
              <a:t>“When a system at equilibrium is disturbed, the equilibrium position will shift in the direction which tends to minimize, or counteract, the effect of disturbance.”</a:t>
            </a:r>
          </a:p>
          <a:p>
            <a:pPr marL="0" indent="0">
              <a:buNone/>
            </a:pPr>
            <a:r>
              <a:rPr lang="en-US" b="1" dirty="0"/>
              <a:t>	</a:t>
            </a:r>
            <a:r>
              <a:rPr lang="en-US" b="1" dirty="0" smtClean="0"/>
              <a:t>	</a:t>
            </a:r>
            <a:r>
              <a:rPr lang="en-US" dirty="0" smtClean="0"/>
              <a:t>-Henri Louis Le </a:t>
            </a:r>
            <a:r>
              <a:rPr lang="en-US" dirty="0" err="1" smtClean="0"/>
              <a:t>Chatelier</a:t>
            </a:r>
            <a:r>
              <a:rPr lang="en-US" dirty="0" smtClean="0"/>
              <a:t> (1850-1936)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7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7.2.3 – What does it mean?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conditions at which equilibrium have been established change, the position of equilibrium is effected. </a:t>
            </a:r>
          </a:p>
          <a:p>
            <a:r>
              <a:rPr lang="en-US" dirty="0" smtClean="0"/>
              <a:t>Le </a:t>
            </a:r>
            <a:r>
              <a:rPr lang="en-US" dirty="0" err="1" smtClean="0"/>
              <a:t>Chatelier’s</a:t>
            </a:r>
            <a:r>
              <a:rPr lang="en-US" dirty="0" smtClean="0"/>
              <a:t> principal describes what happens when the dynamic equilibrium is disturbed but does not explain why</a:t>
            </a:r>
          </a:p>
          <a:p>
            <a:pPr lvl="1"/>
            <a:r>
              <a:rPr lang="en-US" dirty="0" smtClean="0"/>
              <a:t>The system responds to negate the change</a:t>
            </a:r>
          </a:p>
          <a:p>
            <a:pPr lvl="2"/>
            <a:r>
              <a:rPr lang="en-US" dirty="0" smtClean="0"/>
              <a:t>If more reactant is added, the system will react to remove it</a:t>
            </a:r>
          </a:p>
          <a:p>
            <a:pPr lvl="2"/>
            <a:r>
              <a:rPr lang="en-US" dirty="0" smtClean="0"/>
              <a:t>If product is taken away, the system will act to replace 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21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7.2.3 – Effects on position and </a:t>
            </a:r>
            <a:r>
              <a:rPr lang="en-US" dirty="0" err="1" smtClean="0"/>
              <a:t>K</a:t>
            </a:r>
            <a:r>
              <a:rPr lang="en-US" baseline="-25000" dirty="0" err="1" smtClean="0"/>
              <a:t>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340768"/>
            <a:ext cx="8712968" cy="4392488"/>
          </a:xfrm>
        </p:spPr>
        <p:txBody>
          <a:bodyPr/>
          <a:lstStyle/>
          <a:p>
            <a:r>
              <a:rPr lang="en-US" dirty="0" smtClean="0"/>
              <a:t>Possible changes in conditions to consider:</a:t>
            </a:r>
          </a:p>
          <a:p>
            <a:pPr lvl="1"/>
            <a:r>
              <a:rPr lang="en-US" dirty="0" smtClean="0"/>
              <a:t>Changes in [</a:t>
            </a:r>
            <a:r>
              <a:rPr lang="en-US" dirty="0" err="1" smtClean="0"/>
              <a:t>conc</a:t>
            </a:r>
            <a:r>
              <a:rPr lang="en-US" dirty="0" smtClean="0"/>
              <a:t>] of reactants or products</a:t>
            </a:r>
          </a:p>
          <a:p>
            <a:pPr lvl="1"/>
            <a:r>
              <a:rPr lang="en-US" dirty="0" smtClean="0"/>
              <a:t>Changes in pressure for gas phase reactions</a:t>
            </a:r>
          </a:p>
          <a:p>
            <a:pPr lvl="1"/>
            <a:r>
              <a:rPr lang="en-US" dirty="0" smtClean="0"/>
              <a:t>Changes in temperature</a:t>
            </a:r>
          </a:p>
          <a:p>
            <a:pPr lvl="1"/>
            <a:r>
              <a:rPr lang="en-US" dirty="0" smtClean="0"/>
              <a:t>The presence of a catalyst</a:t>
            </a:r>
          </a:p>
          <a:p>
            <a:pPr lvl="1"/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1113324"/>
              </p:ext>
            </p:extLst>
          </p:nvPr>
        </p:nvGraphicFramePr>
        <p:xfrm>
          <a:off x="0" y="4050582"/>
          <a:ext cx="9144000" cy="280741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99792"/>
                <a:gridCol w="4104456"/>
                <a:gridCol w="2339752"/>
              </a:tblGrid>
              <a:tr h="417646">
                <a:tc>
                  <a:txBody>
                    <a:bodyPr/>
                    <a:lstStyle/>
                    <a:p>
                      <a:r>
                        <a:rPr lang="en-US" dirty="0" smtClean="0"/>
                        <a:t>Change Made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Effect on ‘position</a:t>
                      </a:r>
                      <a:r>
                        <a:rPr lang="en-US" baseline="0" dirty="0" smtClean="0"/>
                        <a:t> of equilibrium’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Value of </a:t>
                      </a:r>
                      <a:r>
                        <a:rPr lang="en-US" dirty="0" err="1" smtClean="0"/>
                        <a:t>K</a:t>
                      </a:r>
                      <a:r>
                        <a:rPr lang="en-US" baseline="-25000" dirty="0" err="1" smtClean="0"/>
                        <a:t>c</a:t>
                      </a:r>
                      <a:endParaRPr lang="en-US" dirty="0"/>
                    </a:p>
                  </a:txBody>
                  <a:tcPr/>
                </a:tc>
              </a:tr>
              <a:tr h="417646">
                <a:tc>
                  <a:txBody>
                    <a:bodyPr/>
                    <a:lstStyle/>
                    <a:p>
                      <a:r>
                        <a:rPr lang="en-US" dirty="0" smtClean="0"/>
                        <a:t>[</a:t>
                      </a:r>
                      <a:r>
                        <a:rPr lang="en-US" dirty="0" err="1" smtClean="0"/>
                        <a:t>conc</a:t>
                      </a:r>
                      <a:r>
                        <a:rPr lang="en-US" dirty="0" smtClean="0"/>
                        <a:t>]</a:t>
                      </a:r>
                      <a:r>
                        <a:rPr lang="en-US" baseline="0" dirty="0" smtClean="0"/>
                        <a:t> of one of the components in the mixture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Changes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Remains</a:t>
                      </a:r>
                      <a:r>
                        <a:rPr lang="en-US" baseline="0" dirty="0" smtClean="0"/>
                        <a:t> unchanged</a:t>
                      </a:r>
                      <a:endParaRPr lang="en-US" dirty="0"/>
                    </a:p>
                  </a:txBody>
                  <a:tcPr/>
                </a:tc>
              </a:tr>
              <a:tr h="417646">
                <a:tc>
                  <a:txBody>
                    <a:bodyPr/>
                    <a:lstStyle/>
                    <a:p>
                      <a:r>
                        <a:rPr lang="en-US" dirty="0" smtClean="0"/>
                        <a:t>Pressure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Changes if the reaction involves a change in the total # of gas particles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Remains unchanged</a:t>
                      </a:r>
                      <a:endParaRPr lang="en-US" dirty="0"/>
                    </a:p>
                  </a:txBody>
                  <a:tcPr/>
                </a:tc>
              </a:tr>
              <a:tr h="417646">
                <a:tc>
                  <a:txBody>
                    <a:bodyPr/>
                    <a:lstStyle/>
                    <a:p>
                      <a:r>
                        <a:rPr lang="en-US" dirty="0" smtClean="0"/>
                        <a:t>Temperature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Changes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Changes</a:t>
                      </a:r>
                      <a:endParaRPr lang="en-US" dirty="0"/>
                    </a:p>
                  </a:txBody>
                  <a:tcPr/>
                </a:tc>
              </a:tr>
              <a:tr h="417646">
                <a:tc>
                  <a:txBody>
                    <a:bodyPr/>
                    <a:lstStyle/>
                    <a:p>
                      <a:r>
                        <a:rPr lang="en-US" dirty="0" smtClean="0"/>
                        <a:t>Use of a catalyst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 change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Remains unchanged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187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7.2.3 – Changes in [</a:t>
            </a:r>
            <a:r>
              <a:rPr lang="en-US" dirty="0" err="1" smtClean="0"/>
              <a:t>conc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Again, consider the </a:t>
            </a:r>
            <a:r>
              <a:rPr lang="en-US" dirty="0" err="1" smtClean="0"/>
              <a:t>esterfication</a:t>
            </a:r>
            <a:r>
              <a:rPr lang="en-US" dirty="0" smtClean="0"/>
              <a:t> reaction:</a:t>
            </a:r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CH</a:t>
            </a:r>
            <a:r>
              <a:rPr lang="en-US" baseline="-25000" dirty="0" smtClean="0"/>
              <a:t>3</a:t>
            </a:r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H(l</a:t>
            </a:r>
            <a:r>
              <a:rPr lang="en-US" dirty="0"/>
              <a:t>) + C</a:t>
            </a:r>
            <a:r>
              <a:rPr lang="en-US" baseline="-25000" dirty="0"/>
              <a:t>2</a:t>
            </a:r>
            <a:r>
              <a:rPr lang="en-US" dirty="0"/>
              <a:t>H</a:t>
            </a:r>
            <a:r>
              <a:rPr lang="en-US" baseline="-25000" dirty="0"/>
              <a:t>5</a:t>
            </a:r>
            <a:r>
              <a:rPr lang="en-US" dirty="0"/>
              <a:t>OH(l) </a:t>
            </a:r>
            <a:r>
              <a:rPr lang="en-US" dirty="0">
                <a:latin typeface="Cambria"/>
              </a:rPr>
              <a:t>⇌ </a:t>
            </a:r>
            <a:r>
              <a:rPr lang="en-US" dirty="0"/>
              <a:t>CH</a:t>
            </a:r>
            <a:r>
              <a:rPr lang="en-US" baseline="-25000" dirty="0"/>
              <a:t>3</a:t>
            </a:r>
            <a:r>
              <a:rPr lang="en-US" dirty="0"/>
              <a:t>CO</a:t>
            </a:r>
            <a:r>
              <a:rPr lang="en-US" baseline="-25000" dirty="0"/>
              <a:t>2</a:t>
            </a:r>
            <a:r>
              <a:rPr lang="en-US" dirty="0"/>
              <a:t>C</a:t>
            </a:r>
            <a:r>
              <a:rPr lang="en-US" baseline="-25000" dirty="0"/>
              <a:t>2</a:t>
            </a:r>
            <a:r>
              <a:rPr lang="en-US" dirty="0"/>
              <a:t>H</a:t>
            </a:r>
            <a:r>
              <a:rPr lang="en-US" baseline="-25000" dirty="0"/>
              <a:t>5</a:t>
            </a:r>
            <a:r>
              <a:rPr lang="en-US" dirty="0"/>
              <a:t>(l) + </a:t>
            </a:r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O(l)</a:t>
            </a:r>
          </a:p>
          <a:p>
            <a:pPr marL="0" indent="0">
              <a:buNone/>
            </a:pPr>
            <a:r>
              <a:rPr lang="en-US" sz="2000" dirty="0" smtClean="0"/>
              <a:t>   </a:t>
            </a:r>
            <a:r>
              <a:rPr lang="en-US" sz="2000" dirty="0" err="1" smtClean="0"/>
              <a:t>Ethanoic</a:t>
            </a:r>
            <a:r>
              <a:rPr lang="en-US" sz="2000" dirty="0" smtClean="0"/>
              <a:t> acid           ethanol           ethyl </a:t>
            </a:r>
            <a:r>
              <a:rPr lang="en-US" sz="2000" dirty="0" err="1" smtClean="0"/>
              <a:t>ethanoate</a:t>
            </a:r>
            <a:r>
              <a:rPr lang="en-US" sz="2000" dirty="0" smtClean="0"/>
              <a:t>              water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lvl="1"/>
            <a:r>
              <a:rPr lang="en-US" dirty="0" smtClean="0"/>
              <a:t>If we remove water, then more of the reactants will react to replace it, producing more ester and water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75654" y="2240970"/>
            <a:ext cx="5688993" cy="46166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Step 2: equilibrium is shifted to the right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84750" y="4036911"/>
            <a:ext cx="3870803" cy="46166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Step 1: Product is removed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7812360" y="3449488"/>
            <a:ext cx="0" cy="10490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Arrow Connector 7"/>
          <p:cNvCxnSpPr/>
          <p:nvPr/>
        </p:nvCxnSpPr>
        <p:spPr bwMode="auto">
          <a:xfrm>
            <a:off x="2051720" y="2924944"/>
            <a:ext cx="468052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02591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7.2.3 – Production of Ammonia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very important industrial process is the production of ammonia (NH</a:t>
            </a:r>
            <a:r>
              <a:rPr lang="en-US" baseline="-25000" dirty="0" smtClean="0"/>
              <a:t>3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N</a:t>
            </a:r>
            <a:r>
              <a:rPr lang="en-US" baseline="-25000" dirty="0" smtClean="0"/>
              <a:t>2</a:t>
            </a:r>
            <a:r>
              <a:rPr lang="en-US" dirty="0" smtClean="0"/>
              <a:t>(g) + 3H</a:t>
            </a:r>
            <a:r>
              <a:rPr lang="en-US" baseline="-25000" dirty="0" smtClean="0"/>
              <a:t>2</a:t>
            </a:r>
            <a:r>
              <a:rPr lang="en-US" dirty="0" smtClean="0"/>
              <a:t>(g) </a:t>
            </a:r>
            <a:r>
              <a:rPr lang="en-US" dirty="0" smtClean="0">
                <a:latin typeface="Cambria"/>
              </a:rPr>
              <a:t>⇌ </a:t>
            </a:r>
            <a:r>
              <a:rPr lang="en-US" dirty="0" smtClean="0"/>
              <a:t>2NH</a:t>
            </a:r>
            <a:r>
              <a:rPr lang="en-US" baseline="-25000" dirty="0" smtClean="0"/>
              <a:t>3</a:t>
            </a:r>
            <a:r>
              <a:rPr lang="en-US" dirty="0" smtClean="0"/>
              <a:t>(g)</a:t>
            </a:r>
          </a:p>
          <a:p>
            <a:pPr lvl="1"/>
            <a:r>
              <a:rPr lang="en-US" dirty="0" smtClean="0"/>
              <a:t>When the reaction is in dynamic equilibrium, the concentrations are constant</a:t>
            </a:r>
          </a:p>
          <a:p>
            <a:pPr lvl="1"/>
            <a:r>
              <a:rPr lang="en-US" dirty="0" smtClean="0"/>
              <a:t>If excess N</a:t>
            </a:r>
            <a:r>
              <a:rPr lang="en-US" baseline="-25000" dirty="0" smtClean="0"/>
              <a:t>2</a:t>
            </a:r>
            <a:r>
              <a:rPr lang="en-US" dirty="0" smtClean="0"/>
              <a:t>(g) is added, the equilibrium at first is no longer stable</a:t>
            </a:r>
          </a:p>
          <a:p>
            <a:pPr lvl="1"/>
            <a:r>
              <a:rPr lang="en-US" dirty="0" smtClean="0"/>
              <a:t>To return to equilibrium, more NH</a:t>
            </a:r>
            <a:r>
              <a:rPr lang="en-US" baseline="-25000" dirty="0" smtClean="0"/>
              <a:t>3</a:t>
            </a:r>
            <a:r>
              <a:rPr lang="en-US" dirty="0" smtClean="0"/>
              <a:t> is produced</a:t>
            </a:r>
          </a:p>
          <a:p>
            <a:pPr lvl="1"/>
            <a:r>
              <a:rPr lang="en-US" dirty="0" smtClean="0"/>
              <a:t>Check out the following graphs on the next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082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590" y="8806"/>
            <a:ext cx="9144000" cy="683890"/>
          </a:xfrm>
        </p:spPr>
        <p:txBody>
          <a:bodyPr/>
          <a:lstStyle/>
          <a:p>
            <a:r>
              <a:rPr lang="en-US" sz="3200" b="1" dirty="0"/>
              <a:t>7.2 The position of equilibrium - 4 hours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4392488"/>
          </a:xfrm>
        </p:spPr>
        <p:txBody>
          <a:bodyPr/>
          <a:lstStyle/>
          <a:p>
            <a:r>
              <a:rPr lang="en-US" dirty="0"/>
              <a:t>7.2.1 Deduce the equilibrium constant expression (</a:t>
            </a:r>
            <a:r>
              <a:rPr lang="en-US" dirty="0" err="1"/>
              <a:t>Kc</a:t>
            </a:r>
            <a:r>
              <a:rPr lang="en-US" dirty="0"/>
              <a:t>) from the equation for a homogeneous reaction. (3) </a:t>
            </a:r>
            <a:endParaRPr lang="en-US" dirty="0" smtClean="0"/>
          </a:p>
          <a:p>
            <a:r>
              <a:rPr lang="en-US" dirty="0" smtClean="0"/>
              <a:t>7.2.2 </a:t>
            </a:r>
            <a:r>
              <a:rPr lang="en-US" dirty="0"/>
              <a:t>Deduce the extent of a reaction from the magnitude of the equilibrium constant. (3) </a:t>
            </a:r>
            <a:endParaRPr lang="en-US" dirty="0" smtClean="0"/>
          </a:p>
          <a:p>
            <a:r>
              <a:rPr lang="en-US" dirty="0" smtClean="0"/>
              <a:t>7.2.3 </a:t>
            </a:r>
            <a:r>
              <a:rPr lang="en-US" dirty="0"/>
              <a:t>Apply Le </a:t>
            </a:r>
            <a:r>
              <a:rPr lang="en-US" dirty="0" err="1"/>
              <a:t>Chatelier’s</a:t>
            </a:r>
            <a:r>
              <a:rPr lang="en-US" dirty="0"/>
              <a:t> principle to predict the qualitative effects of changes of temperature, pressure </a:t>
            </a:r>
            <a:r>
              <a:rPr lang="en-US" dirty="0" smtClean="0"/>
              <a:t>and </a:t>
            </a:r>
            <a:r>
              <a:rPr lang="en-US" dirty="0"/>
              <a:t>concentration on the position of equilibrium and on the value of the equilibrium constant. (2) </a:t>
            </a:r>
            <a:endParaRPr lang="en-US" dirty="0" smtClean="0"/>
          </a:p>
          <a:p>
            <a:r>
              <a:rPr lang="en-US" dirty="0" smtClean="0"/>
              <a:t>7.2.4 </a:t>
            </a:r>
            <a:r>
              <a:rPr lang="en-US" dirty="0"/>
              <a:t>State and explain the effect of a catalyst on an equilibrium reaction. (3) </a:t>
            </a:r>
            <a:endParaRPr lang="en-US" dirty="0" smtClean="0"/>
          </a:p>
          <a:p>
            <a:pPr lvl="2"/>
            <a:r>
              <a:rPr lang="en-US" sz="2800" dirty="0" smtClean="0"/>
              <a:t>7.2.5 </a:t>
            </a:r>
            <a:r>
              <a:rPr lang="en-US" sz="2800" dirty="0"/>
              <a:t>Apply the concepts of kinetics and equilibrium to industrial processes. (2) </a:t>
            </a:r>
          </a:p>
        </p:txBody>
      </p:sp>
    </p:spTree>
    <p:extLst>
      <p:ext uri="{BB962C8B-B14F-4D97-AF65-F5344CB8AC3E}">
        <p14:creationId xmlns:p14="http://schemas.microsoft.com/office/powerpoint/2010/main" val="105480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832" y="584512"/>
            <a:ext cx="8928992" cy="819944"/>
          </a:xfrm>
        </p:spPr>
        <p:txBody>
          <a:bodyPr/>
          <a:lstStyle/>
          <a:p>
            <a:r>
              <a:rPr lang="en-US" sz="4000" dirty="0" smtClean="0"/>
              <a:t>7.2.3 – Equilibrium Shift for NH</a:t>
            </a:r>
            <a:r>
              <a:rPr lang="en-US" sz="4000" baseline="-25000" dirty="0" smtClean="0"/>
              <a:t>3</a:t>
            </a:r>
            <a:r>
              <a:rPr lang="en-US" sz="4000" dirty="0" smtClean="0"/>
              <a:t> production with addition of reactant</a:t>
            </a:r>
            <a:endParaRPr lang="en-US" sz="4000" dirty="0"/>
          </a:p>
        </p:txBody>
      </p:sp>
      <p:cxnSp>
        <p:nvCxnSpPr>
          <p:cNvPr id="5" name="Straight Arrow Connector 4"/>
          <p:cNvCxnSpPr/>
          <p:nvPr/>
        </p:nvCxnSpPr>
        <p:spPr bwMode="auto">
          <a:xfrm flipV="1">
            <a:off x="685897" y="2371052"/>
            <a:ext cx="6961" cy="262222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Straight Arrow Connector 5"/>
          <p:cNvCxnSpPr/>
          <p:nvPr/>
        </p:nvCxnSpPr>
        <p:spPr bwMode="auto">
          <a:xfrm>
            <a:off x="692860" y="4993279"/>
            <a:ext cx="3737453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Arc 8"/>
          <p:cNvSpPr/>
          <p:nvPr/>
        </p:nvSpPr>
        <p:spPr bwMode="auto">
          <a:xfrm rot="10800000">
            <a:off x="692859" y="2187807"/>
            <a:ext cx="2081269" cy="1296144"/>
          </a:xfrm>
          <a:prstGeom prst="arc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0" name="Arc 9"/>
          <p:cNvSpPr/>
          <p:nvPr/>
        </p:nvSpPr>
        <p:spPr bwMode="auto">
          <a:xfrm rot="10800000" flipV="1">
            <a:off x="692859" y="3985166"/>
            <a:ext cx="2081269" cy="1964113"/>
          </a:xfrm>
          <a:prstGeom prst="arc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1" name="Arc 10"/>
          <p:cNvSpPr/>
          <p:nvPr/>
        </p:nvSpPr>
        <p:spPr bwMode="auto">
          <a:xfrm rot="10800000">
            <a:off x="692860" y="1410508"/>
            <a:ext cx="2081268" cy="3181114"/>
          </a:xfrm>
          <a:prstGeom prst="arc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13" name="Straight Connector 12"/>
          <p:cNvCxnSpPr>
            <a:stCxn id="9" idx="0"/>
          </p:cNvCxnSpPr>
          <p:nvPr/>
        </p:nvCxnSpPr>
        <p:spPr bwMode="auto">
          <a:xfrm flipV="1">
            <a:off x="1733494" y="3481111"/>
            <a:ext cx="2408787" cy="284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Straight Connector 13"/>
          <p:cNvCxnSpPr/>
          <p:nvPr/>
        </p:nvCxnSpPr>
        <p:spPr bwMode="auto">
          <a:xfrm flipV="1">
            <a:off x="1733493" y="3985167"/>
            <a:ext cx="2408787" cy="284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Connector 14"/>
          <p:cNvCxnSpPr/>
          <p:nvPr/>
        </p:nvCxnSpPr>
        <p:spPr bwMode="auto">
          <a:xfrm flipV="1">
            <a:off x="1733494" y="4588647"/>
            <a:ext cx="2408787" cy="284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Box 15"/>
          <p:cNvSpPr txBox="1"/>
          <p:nvPr/>
        </p:nvSpPr>
        <p:spPr>
          <a:xfrm rot="16200000">
            <a:off x="-1071036" y="3368675"/>
            <a:ext cx="2731069" cy="369332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Concentration / </a:t>
            </a:r>
            <a:r>
              <a:rPr lang="en-US" sz="1800" dirty="0" err="1" smtClean="0">
                <a:solidFill>
                  <a:srgbClr val="000000"/>
                </a:solidFill>
              </a:rPr>
              <a:t>mol</a:t>
            </a:r>
            <a:r>
              <a:rPr lang="en-US" sz="1800" dirty="0" smtClean="0">
                <a:solidFill>
                  <a:srgbClr val="000000"/>
                </a:solidFill>
              </a:rPr>
              <a:t> dm</a:t>
            </a:r>
            <a:r>
              <a:rPr lang="en-US" sz="1800" baseline="30000" dirty="0" smtClean="0">
                <a:solidFill>
                  <a:srgbClr val="000000"/>
                </a:solidFill>
              </a:rPr>
              <a:t>-3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48524" y="5198079"/>
            <a:ext cx="688009" cy="369332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Time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425397" y="2999645"/>
            <a:ext cx="598241" cy="369332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[N</a:t>
            </a:r>
            <a:r>
              <a:rPr lang="en-US" sz="1800" baseline="-25000" dirty="0" smtClean="0">
                <a:solidFill>
                  <a:srgbClr val="000000"/>
                </a:solidFill>
              </a:rPr>
              <a:t>2</a:t>
            </a:r>
            <a:r>
              <a:rPr lang="en-US" sz="1800" dirty="0" smtClean="0">
                <a:solidFill>
                  <a:srgbClr val="000000"/>
                </a:solidFill>
              </a:rPr>
              <a:t>]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380512" y="3565526"/>
            <a:ext cx="753732" cy="369332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[NH</a:t>
            </a:r>
            <a:r>
              <a:rPr lang="en-US" sz="1800" baseline="-25000" dirty="0" smtClean="0">
                <a:solidFill>
                  <a:srgbClr val="000000"/>
                </a:solidFill>
              </a:rPr>
              <a:t>3</a:t>
            </a:r>
            <a:r>
              <a:rPr lang="en-US" sz="1800" dirty="0" smtClean="0">
                <a:solidFill>
                  <a:srgbClr val="000000"/>
                </a:solidFill>
              </a:rPr>
              <a:t>]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01936" y="4118838"/>
            <a:ext cx="599844" cy="369332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[H</a:t>
            </a:r>
            <a:r>
              <a:rPr lang="en-US" sz="1800" baseline="-25000" dirty="0" smtClean="0">
                <a:solidFill>
                  <a:srgbClr val="000000"/>
                </a:solidFill>
              </a:rPr>
              <a:t>2</a:t>
            </a:r>
            <a:r>
              <a:rPr lang="en-US" sz="1800" dirty="0" smtClean="0">
                <a:solidFill>
                  <a:srgbClr val="000000"/>
                </a:solidFill>
              </a:rPr>
              <a:t>]</a:t>
            </a:r>
            <a:endParaRPr lang="en-US" sz="1800" dirty="0">
              <a:solidFill>
                <a:srgbClr val="00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 flipV="1">
            <a:off x="5174806" y="2152189"/>
            <a:ext cx="0" cy="302433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5181769" y="5176525"/>
            <a:ext cx="3737453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" name="Arc 22"/>
          <p:cNvSpPr/>
          <p:nvPr/>
        </p:nvSpPr>
        <p:spPr bwMode="auto">
          <a:xfrm rot="10800000">
            <a:off x="5181768" y="2371053"/>
            <a:ext cx="2081269" cy="1296144"/>
          </a:xfrm>
          <a:prstGeom prst="arc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4" name="Arc 23"/>
          <p:cNvSpPr/>
          <p:nvPr/>
        </p:nvSpPr>
        <p:spPr bwMode="auto">
          <a:xfrm rot="10800000" flipV="1">
            <a:off x="5181768" y="4168412"/>
            <a:ext cx="2081269" cy="1996891"/>
          </a:xfrm>
          <a:prstGeom prst="arc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5" name="Arc 24"/>
          <p:cNvSpPr/>
          <p:nvPr/>
        </p:nvSpPr>
        <p:spPr bwMode="auto">
          <a:xfrm rot="10800000">
            <a:off x="5181769" y="1593754"/>
            <a:ext cx="2081268" cy="3181114"/>
          </a:xfrm>
          <a:prstGeom prst="arc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26" name="Straight Connector 25"/>
          <p:cNvCxnSpPr/>
          <p:nvPr/>
        </p:nvCxnSpPr>
        <p:spPr bwMode="auto">
          <a:xfrm flipV="1">
            <a:off x="6222403" y="3683407"/>
            <a:ext cx="759034" cy="284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Straight Connector 26"/>
          <p:cNvCxnSpPr/>
          <p:nvPr/>
        </p:nvCxnSpPr>
        <p:spPr bwMode="auto">
          <a:xfrm flipV="1">
            <a:off x="6222402" y="4168413"/>
            <a:ext cx="759035" cy="284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Straight Connector 27"/>
          <p:cNvCxnSpPr/>
          <p:nvPr/>
        </p:nvCxnSpPr>
        <p:spPr bwMode="auto">
          <a:xfrm>
            <a:off x="6222403" y="4774733"/>
            <a:ext cx="759034" cy="13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TextBox 28"/>
          <p:cNvSpPr txBox="1"/>
          <p:nvPr/>
        </p:nvSpPr>
        <p:spPr>
          <a:xfrm rot="16200000">
            <a:off x="3417873" y="3551921"/>
            <a:ext cx="2731069" cy="369332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Concentration / </a:t>
            </a:r>
            <a:r>
              <a:rPr lang="en-US" sz="1800" dirty="0" err="1" smtClean="0">
                <a:solidFill>
                  <a:srgbClr val="000000"/>
                </a:solidFill>
              </a:rPr>
              <a:t>mol</a:t>
            </a:r>
            <a:r>
              <a:rPr lang="en-US" sz="1800" dirty="0" smtClean="0">
                <a:solidFill>
                  <a:srgbClr val="000000"/>
                </a:solidFill>
              </a:rPr>
              <a:t> dm</a:t>
            </a:r>
            <a:r>
              <a:rPr lang="en-US" sz="1800" baseline="30000" dirty="0" smtClean="0">
                <a:solidFill>
                  <a:srgbClr val="000000"/>
                </a:solidFill>
              </a:rPr>
              <a:t>-3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637433" y="5381325"/>
            <a:ext cx="688009" cy="369332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Time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974143" y="3039715"/>
            <a:ext cx="598241" cy="369332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[N</a:t>
            </a:r>
            <a:r>
              <a:rPr lang="en-US" sz="1800" baseline="-25000" dirty="0" smtClean="0">
                <a:solidFill>
                  <a:srgbClr val="000000"/>
                </a:solidFill>
              </a:rPr>
              <a:t>2</a:t>
            </a:r>
            <a:r>
              <a:rPr lang="en-US" sz="1800" dirty="0" smtClean="0">
                <a:solidFill>
                  <a:srgbClr val="000000"/>
                </a:solidFill>
              </a:rPr>
              <a:t>]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869421" y="3748772"/>
            <a:ext cx="753732" cy="369332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[NH</a:t>
            </a:r>
            <a:r>
              <a:rPr lang="en-US" sz="1800" baseline="-25000" dirty="0" smtClean="0">
                <a:solidFill>
                  <a:srgbClr val="000000"/>
                </a:solidFill>
              </a:rPr>
              <a:t>3</a:t>
            </a:r>
            <a:r>
              <a:rPr lang="en-US" sz="1800" dirty="0" smtClean="0">
                <a:solidFill>
                  <a:srgbClr val="000000"/>
                </a:solidFill>
              </a:rPr>
              <a:t>]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992327" y="4597890"/>
            <a:ext cx="599844" cy="369332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[H</a:t>
            </a:r>
            <a:r>
              <a:rPr lang="en-US" sz="1800" baseline="-25000" dirty="0" smtClean="0">
                <a:solidFill>
                  <a:srgbClr val="000000"/>
                </a:solidFill>
              </a:rPr>
              <a:t>2</a:t>
            </a:r>
            <a:r>
              <a:rPr lang="en-US" sz="1800" dirty="0" smtClean="0">
                <a:solidFill>
                  <a:srgbClr val="000000"/>
                </a:solidFill>
              </a:rPr>
              <a:t>]</a:t>
            </a:r>
            <a:endParaRPr lang="en-US" sz="1800" dirty="0">
              <a:solidFill>
                <a:srgbClr val="000000"/>
              </a:solidFill>
            </a:endParaRPr>
          </a:p>
        </p:txBody>
      </p:sp>
      <p:cxnSp>
        <p:nvCxnSpPr>
          <p:cNvPr id="37" name="Straight Connector 36"/>
          <p:cNvCxnSpPr/>
          <p:nvPr/>
        </p:nvCxnSpPr>
        <p:spPr bwMode="auto">
          <a:xfrm flipH="1" flipV="1">
            <a:off x="6953250" y="3009900"/>
            <a:ext cx="2896" cy="65445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" name="Arc 38"/>
          <p:cNvSpPr/>
          <p:nvPr/>
        </p:nvSpPr>
        <p:spPr bwMode="auto">
          <a:xfrm rot="10800000">
            <a:off x="6956146" y="4438650"/>
            <a:ext cx="3232478" cy="663469"/>
          </a:xfrm>
          <a:prstGeom prst="arc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40" name="Arc 39"/>
          <p:cNvSpPr/>
          <p:nvPr/>
        </p:nvSpPr>
        <p:spPr bwMode="auto">
          <a:xfrm rot="10800000" flipV="1">
            <a:off x="6956145" y="3750192"/>
            <a:ext cx="3232478" cy="862309"/>
          </a:xfrm>
          <a:prstGeom prst="arc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42" name="Arc 41"/>
          <p:cNvSpPr/>
          <p:nvPr/>
        </p:nvSpPr>
        <p:spPr bwMode="auto">
          <a:xfrm rot="10800000">
            <a:off x="6953249" y="2514599"/>
            <a:ext cx="3019349" cy="1003485"/>
          </a:xfrm>
          <a:prstGeom prst="arc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44" name="Straight Connector 43"/>
          <p:cNvCxnSpPr/>
          <p:nvPr/>
        </p:nvCxnSpPr>
        <p:spPr bwMode="auto">
          <a:xfrm flipV="1">
            <a:off x="1712831" y="2371052"/>
            <a:ext cx="20663" cy="262222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Straight Connector 46"/>
          <p:cNvCxnSpPr/>
          <p:nvPr/>
        </p:nvCxnSpPr>
        <p:spPr bwMode="auto">
          <a:xfrm flipV="1">
            <a:off x="6201739" y="2544631"/>
            <a:ext cx="20663" cy="262222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8" name="Straight Connector 47"/>
          <p:cNvCxnSpPr/>
          <p:nvPr/>
        </p:nvCxnSpPr>
        <p:spPr bwMode="auto">
          <a:xfrm flipV="1">
            <a:off x="6952326" y="1858924"/>
            <a:ext cx="0" cy="327626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" name="Straight Connector 48"/>
          <p:cNvCxnSpPr/>
          <p:nvPr/>
        </p:nvCxnSpPr>
        <p:spPr bwMode="auto">
          <a:xfrm flipV="1">
            <a:off x="8551722" y="2478421"/>
            <a:ext cx="20663" cy="262222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Straight Connector 49"/>
          <p:cNvCxnSpPr/>
          <p:nvPr/>
        </p:nvCxnSpPr>
        <p:spPr bwMode="auto">
          <a:xfrm flipV="1">
            <a:off x="8481280" y="3518087"/>
            <a:ext cx="759034" cy="284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" name="Straight Connector 50"/>
          <p:cNvCxnSpPr/>
          <p:nvPr/>
        </p:nvCxnSpPr>
        <p:spPr bwMode="auto">
          <a:xfrm flipV="1">
            <a:off x="8542318" y="3748772"/>
            <a:ext cx="759035" cy="284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Straight Connector 51"/>
          <p:cNvCxnSpPr/>
          <p:nvPr/>
        </p:nvCxnSpPr>
        <p:spPr bwMode="auto">
          <a:xfrm>
            <a:off x="8531301" y="5093831"/>
            <a:ext cx="759034" cy="13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4" name="TextBox 53"/>
          <p:cNvSpPr txBox="1"/>
          <p:nvPr/>
        </p:nvSpPr>
        <p:spPr>
          <a:xfrm>
            <a:off x="1232170" y="1865370"/>
            <a:ext cx="1124475" cy="369332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Eq. initial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721079" y="2067556"/>
            <a:ext cx="1053943" cy="369332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000000"/>
                </a:solidFill>
              </a:rPr>
              <a:t>Eq</a:t>
            </a:r>
            <a:r>
              <a:rPr lang="en-US" sz="1800" dirty="0" smtClean="0">
                <a:solidFill>
                  <a:srgbClr val="000000"/>
                </a:solidFill>
              </a:rPr>
              <a:t> initial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767534" y="1489592"/>
            <a:ext cx="2334293" cy="369332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Addition of excess N</a:t>
            </a:r>
            <a:r>
              <a:rPr lang="en-US" sz="1800" baseline="-25000" dirty="0" smtClean="0">
                <a:solidFill>
                  <a:srgbClr val="000000"/>
                </a:solidFill>
              </a:rPr>
              <a:t>2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064406" y="2047093"/>
            <a:ext cx="962123" cy="369332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New </a:t>
            </a:r>
            <a:r>
              <a:rPr lang="en-US" sz="1800" dirty="0" err="1" smtClean="0">
                <a:solidFill>
                  <a:srgbClr val="000000"/>
                </a:solidFill>
              </a:rPr>
              <a:t>Eq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163362" y="5565991"/>
            <a:ext cx="80769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general: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/>
              <a:t>Increasing [reactant] shifts equilibrium to the right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/>
              <a:t>Increasing [product] shifts equilibrium to the left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90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7.2.3 – Change in Pressure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Pressure only affects gaseous reactions</a:t>
            </a:r>
          </a:p>
          <a:p>
            <a:r>
              <a:rPr lang="en-US" dirty="0" smtClean="0"/>
              <a:t>There is a direct relationship between the number of molecules of gas present and the pressure it exerts on its container</a:t>
            </a:r>
          </a:p>
          <a:p>
            <a:r>
              <a:rPr lang="en-US" dirty="0" smtClean="0"/>
              <a:t>If pressure is increased, the system will favor the side of the reaction with less molecules</a:t>
            </a:r>
          </a:p>
          <a:p>
            <a:pPr lvl="1"/>
            <a:r>
              <a:rPr lang="en-US" dirty="0" smtClean="0"/>
              <a:t>In doing so the pressure of the mixture will be reduced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1259632" y="5229199"/>
            <a:ext cx="2448272" cy="1466181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4680012" y="5371942"/>
            <a:ext cx="1836204" cy="1073213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1835696" y="5661248"/>
            <a:ext cx="144016" cy="144016"/>
          </a:xfrm>
          <a:prstGeom prst="ellipse">
            <a:avLst/>
          </a:prstGeom>
          <a:solidFill>
            <a:srgbClr val="000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3347864" y="5661248"/>
            <a:ext cx="144016" cy="144016"/>
          </a:xfrm>
          <a:prstGeom prst="ellipse">
            <a:avLst/>
          </a:prstGeom>
          <a:solidFill>
            <a:srgbClr val="000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2440901" y="6292215"/>
            <a:ext cx="144016" cy="144016"/>
          </a:xfrm>
          <a:prstGeom prst="ellipse">
            <a:avLst/>
          </a:prstGeom>
          <a:solidFill>
            <a:srgbClr val="000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3114121" y="6200735"/>
            <a:ext cx="144016" cy="144016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rgbClr val="11752B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2407127" y="5741640"/>
            <a:ext cx="144016" cy="144016"/>
          </a:xfrm>
          <a:prstGeom prst="ellipse">
            <a:avLst/>
          </a:prstGeom>
          <a:solidFill>
            <a:srgbClr val="000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3088836" y="5877272"/>
            <a:ext cx="144016" cy="144016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rgbClr val="11752B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1518860" y="5435962"/>
            <a:ext cx="144016" cy="144016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rgbClr val="11752B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1979712" y="6148199"/>
            <a:ext cx="144016" cy="144016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rgbClr val="11752B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4932040" y="6068010"/>
            <a:ext cx="144016" cy="144016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rgbClr val="C00000"/>
              </a:solidFill>
              <a:effectLst/>
              <a:latin typeface="Tahoma" pitchFamily="34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5598114" y="5520277"/>
            <a:ext cx="144016" cy="144016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rgbClr val="C00000"/>
              </a:solidFill>
              <a:effectLst/>
              <a:latin typeface="Tahoma" pitchFamily="34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6207359" y="5764532"/>
            <a:ext cx="144016" cy="144016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rgbClr val="C00000"/>
              </a:solidFill>
              <a:effectLst/>
              <a:latin typeface="Tahoma" pitchFamily="34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4860032" y="5583631"/>
            <a:ext cx="144016" cy="144016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rgbClr val="C00000"/>
              </a:solidFill>
              <a:effectLst/>
              <a:latin typeface="Tahoma" pitchFamily="34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5468719" y="6148942"/>
            <a:ext cx="144016" cy="144016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rgbClr val="C00000"/>
              </a:solidFill>
              <a:effectLst/>
              <a:latin typeface="Tahoma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16216" y="5371942"/>
            <a:ext cx="23397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Yes, this is a change volume, but in effect it’s a change in pressure</a:t>
            </a:r>
            <a:endParaRPr lang="en-US" sz="2000" dirty="0">
              <a:solidFill>
                <a:srgbClr val="C0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>
            <a:off x="3851920" y="5992215"/>
            <a:ext cx="72008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Oval 21"/>
          <p:cNvSpPr/>
          <p:nvPr/>
        </p:nvSpPr>
        <p:spPr bwMode="auto">
          <a:xfrm>
            <a:off x="6156176" y="6128727"/>
            <a:ext cx="144016" cy="144016"/>
          </a:xfrm>
          <a:prstGeom prst="ellipse">
            <a:avLst/>
          </a:prstGeom>
          <a:solidFill>
            <a:srgbClr val="000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5985247" y="5608579"/>
            <a:ext cx="144016" cy="144016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rgbClr val="11752B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1484038" y="6426969"/>
            <a:ext cx="144016" cy="144016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rgbClr val="C00000"/>
              </a:solidFill>
              <a:effectLst/>
              <a:latin typeface="Tahoma" pitchFamily="34" charset="0"/>
            </a:endParaRPr>
          </a:p>
        </p:txBody>
      </p:sp>
      <p:sp>
        <p:nvSpPr>
          <p:cNvPr id="25" name="Oval 24"/>
          <p:cNvSpPr/>
          <p:nvPr/>
        </p:nvSpPr>
        <p:spPr bwMode="auto">
          <a:xfrm>
            <a:off x="2693402" y="5363954"/>
            <a:ext cx="144016" cy="144016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rgbClr val="C00000"/>
              </a:solidFill>
              <a:effectLst/>
              <a:latin typeface="Tahoma" pitchFamily="34" charset="0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5306854" y="5579978"/>
            <a:ext cx="144016" cy="144016"/>
          </a:xfrm>
          <a:prstGeom prst="ellipse">
            <a:avLst/>
          </a:prstGeom>
          <a:solidFill>
            <a:srgbClr val="000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8" name="Oval 27"/>
          <p:cNvSpPr/>
          <p:nvPr/>
        </p:nvSpPr>
        <p:spPr bwMode="auto">
          <a:xfrm>
            <a:off x="5263581" y="5977343"/>
            <a:ext cx="144016" cy="144016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rgbClr val="11752B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962838" y="4800800"/>
            <a:ext cx="12442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+     </a:t>
            </a:r>
            <a:r>
              <a:rPr lang="en-US" dirty="0" smtClean="0">
                <a:latin typeface="Cambria"/>
              </a:rPr>
              <a:t>⇌</a:t>
            </a:r>
            <a:endParaRPr lang="en-US" dirty="0"/>
          </a:p>
        </p:txBody>
      </p:sp>
      <p:sp>
        <p:nvSpPr>
          <p:cNvPr id="29" name="Oval 28"/>
          <p:cNvSpPr/>
          <p:nvPr/>
        </p:nvSpPr>
        <p:spPr bwMode="auto">
          <a:xfrm>
            <a:off x="4788024" y="4959624"/>
            <a:ext cx="144016" cy="144016"/>
          </a:xfrm>
          <a:prstGeom prst="ellipse">
            <a:avLst/>
          </a:prstGeom>
          <a:solidFill>
            <a:srgbClr val="000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30" name="Oval 29"/>
          <p:cNvSpPr/>
          <p:nvPr/>
        </p:nvSpPr>
        <p:spPr bwMode="auto">
          <a:xfrm>
            <a:off x="5540727" y="4959624"/>
            <a:ext cx="144016" cy="144016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rgbClr val="11752B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31" name="Oval 30"/>
          <p:cNvSpPr/>
          <p:nvPr/>
        </p:nvSpPr>
        <p:spPr bwMode="auto">
          <a:xfrm>
            <a:off x="6397520" y="4959624"/>
            <a:ext cx="144016" cy="144016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rgbClr val="C00000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9200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7.2.3 – Pressure of N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r>
              <a:rPr lang="en-US" baseline="-25000" dirty="0" smtClean="0"/>
              <a:t>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052736"/>
            <a:ext cx="8712968" cy="4392488"/>
          </a:xfrm>
        </p:spPr>
        <p:txBody>
          <a:bodyPr/>
          <a:lstStyle/>
          <a:p>
            <a:r>
              <a:rPr lang="en-US" dirty="0" smtClean="0"/>
              <a:t>Useful reaction to study for change in pressure:</a:t>
            </a:r>
          </a:p>
          <a:p>
            <a:pPr marL="457200" lvl="1" indent="0" algn="ctr">
              <a:buNone/>
            </a:pPr>
            <a:r>
              <a:rPr lang="en-US" dirty="0" smtClean="0">
                <a:solidFill>
                  <a:srgbClr val="C00000"/>
                </a:solidFill>
              </a:rPr>
              <a:t>N</a:t>
            </a:r>
            <a:r>
              <a:rPr lang="en-US" baseline="-25000" dirty="0" smtClean="0">
                <a:solidFill>
                  <a:srgbClr val="C00000"/>
                </a:solidFill>
              </a:rPr>
              <a:t>2</a:t>
            </a:r>
            <a:r>
              <a:rPr lang="en-US" dirty="0" smtClean="0">
                <a:solidFill>
                  <a:srgbClr val="C00000"/>
                </a:solidFill>
              </a:rPr>
              <a:t>O</a:t>
            </a:r>
            <a:r>
              <a:rPr lang="en-US" baseline="-25000" dirty="0" smtClean="0">
                <a:solidFill>
                  <a:srgbClr val="C00000"/>
                </a:solidFill>
              </a:rPr>
              <a:t>4</a:t>
            </a:r>
            <a:r>
              <a:rPr lang="en-US" dirty="0" smtClean="0">
                <a:solidFill>
                  <a:srgbClr val="C00000"/>
                </a:solidFill>
              </a:rPr>
              <a:t>(g) </a:t>
            </a:r>
            <a:r>
              <a:rPr lang="en-US" dirty="0" smtClean="0">
                <a:solidFill>
                  <a:srgbClr val="C00000"/>
                </a:solidFill>
                <a:latin typeface="Cambria"/>
              </a:rPr>
              <a:t>⇌ </a:t>
            </a:r>
            <a:r>
              <a:rPr lang="en-US" dirty="0" smtClean="0">
                <a:solidFill>
                  <a:srgbClr val="C00000"/>
                </a:solidFill>
              </a:rPr>
              <a:t>2NO</a:t>
            </a:r>
            <a:r>
              <a:rPr lang="en-US" baseline="-25000" dirty="0" smtClean="0">
                <a:solidFill>
                  <a:srgbClr val="C00000"/>
                </a:solidFill>
              </a:rPr>
              <a:t>2</a:t>
            </a:r>
            <a:r>
              <a:rPr lang="en-US" dirty="0" smtClean="0">
                <a:solidFill>
                  <a:srgbClr val="C00000"/>
                </a:solidFill>
              </a:rPr>
              <a:t>(g)</a:t>
            </a:r>
          </a:p>
          <a:p>
            <a:pPr marL="457200" lvl="1" indent="0">
              <a:buNone/>
            </a:pPr>
            <a:r>
              <a:rPr lang="en-US" dirty="0" smtClean="0"/>
              <a:t>			   </a:t>
            </a:r>
            <a:r>
              <a:rPr lang="en-US" sz="2000" dirty="0" smtClean="0"/>
              <a:t>colorless            brown</a:t>
            </a:r>
          </a:p>
          <a:p>
            <a:pPr lvl="1"/>
            <a:r>
              <a:rPr lang="en-US" dirty="0" smtClean="0"/>
              <a:t>The equilibrium can easily be monitored by a change in color</a:t>
            </a:r>
          </a:p>
          <a:p>
            <a:pPr lvl="1"/>
            <a:r>
              <a:rPr lang="en-US" dirty="0" smtClean="0"/>
              <a:t>Pressure is increased:</a:t>
            </a:r>
          </a:p>
          <a:p>
            <a:pPr lvl="2"/>
            <a:r>
              <a:rPr lang="en-US" dirty="0" smtClean="0"/>
              <a:t>Initially darkens the solution, then equilibrium shifts to the left (less molecules) and becomes lighter</a:t>
            </a:r>
          </a:p>
          <a:p>
            <a:pPr lvl="1"/>
            <a:r>
              <a:rPr lang="en-US" dirty="0" smtClean="0"/>
              <a:t>Pressure is decreased:</a:t>
            </a:r>
          </a:p>
          <a:p>
            <a:pPr lvl="2"/>
            <a:r>
              <a:rPr lang="en-US" dirty="0" smtClean="0"/>
              <a:t>Initially lightens the solution, then equilibrium shifts to the right (more molecules) and becomes darker</a:t>
            </a:r>
          </a:p>
          <a:p>
            <a:pPr lvl="1"/>
            <a:r>
              <a:rPr lang="en-US" dirty="0" smtClean="0"/>
              <a:t>This can be demonstrated with a simple syringe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537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7.2.3 – Change in Temperature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Consider whether </a:t>
            </a:r>
            <a:r>
              <a:rPr lang="en-US" dirty="0" smtClean="0">
                <a:latin typeface="Cambria"/>
              </a:rPr>
              <a:t>∆</a:t>
            </a:r>
            <a:r>
              <a:rPr lang="en-US" dirty="0" smtClean="0"/>
              <a:t>H of the forward reaction is positive or negative</a:t>
            </a:r>
          </a:p>
          <a:p>
            <a:r>
              <a:rPr lang="en-US" dirty="0" smtClean="0"/>
              <a:t>A reversible reaction has a enthalpy change equal and opposite for each direction (forward and reverse)</a:t>
            </a:r>
          </a:p>
          <a:p>
            <a:r>
              <a:rPr lang="en-US" dirty="0" smtClean="0"/>
              <a:t>When temperature is increased, the equilibrium position will shift in the direction that will tend to lower the temperature (endothermic direction)</a:t>
            </a:r>
          </a:p>
          <a:p>
            <a:r>
              <a:rPr lang="en-US" dirty="0" smtClean="0"/>
              <a:t>When the temperature is decreased, shifts toward the exothermic direction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717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7.2.3 – Effect of Temp on N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r>
              <a:rPr lang="en-US" baseline="-25000" dirty="0" smtClean="0"/>
              <a:t>4</a:t>
            </a:r>
            <a:r>
              <a:rPr lang="en-US" dirty="0" smtClean="0"/>
              <a:t>(g)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549620"/>
              </p:ext>
            </p:extLst>
          </p:nvPr>
        </p:nvGraphicFramePr>
        <p:xfrm>
          <a:off x="0" y="4221090"/>
          <a:ext cx="9144000" cy="261255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95581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Nature of forward reaction (sign of </a:t>
                      </a:r>
                      <a:r>
                        <a:rPr lang="en-US" dirty="0" smtClean="0">
                          <a:latin typeface="Cambria"/>
                        </a:rPr>
                        <a:t>∆</a:t>
                      </a:r>
                      <a:r>
                        <a:rPr lang="en-US" dirty="0" smtClean="0"/>
                        <a:t>H)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Change</a:t>
                      </a:r>
                      <a:r>
                        <a:rPr lang="en-US" baseline="0" dirty="0" smtClean="0"/>
                        <a:t> in temperature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Shift in the position of equilibrium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Effect on value of </a:t>
                      </a:r>
                      <a:r>
                        <a:rPr lang="en-US" dirty="0" err="1" smtClean="0"/>
                        <a:t>K</a:t>
                      </a:r>
                      <a:r>
                        <a:rPr lang="en-US" baseline="-25000" dirty="0" err="1" smtClean="0"/>
                        <a:t>c</a:t>
                      </a:r>
                      <a:endParaRPr lang="en-US" dirty="0"/>
                    </a:p>
                  </a:txBody>
                  <a:tcPr/>
                </a:tc>
              </a:tr>
              <a:tr h="41418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ambria"/>
                        </a:rPr>
                        <a:t>∆</a:t>
                      </a:r>
                      <a:r>
                        <a:rPr lang="en-US" sz="2000" dirty="0" smtClean="0"/>
                        <a:t>H &gt;</a:t>
                      </a:r>
                      <a:r>
                        <a:rPr lang="en-US" sz="2000" baseline="0" dirty="0" smtClean="0"/>
                        <a:t> 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Increase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To the right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K</a:t>
                      </a:r>
                      <a:r>
                        <a:rPr lang="en-US" sz="2000" baseline="-25000" dirty="0" err="1" smtClean="0"/>
                        <a:t>c</a:t>
                      </a:r>
                      <a:r>
                        <a:rPr lang="en-US" sz="2000" baseline="0" dirty="0" smtClean="0"/>
                        <a:t> increases</a:t>
                      </a:r>
                      <a:endParaRPr lang="en-US" sz="2000" dirty="0"/>
                    </a:p>
                  </a:txBody>
                  <a:tcPr/>
                </a:tc>
              </a:tr>
              <a:tr h="41418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ambria"/>
                        </a:rPr>
                        <a:t>∆</a:t>
                      </a:r>
                      <a:r>
                        <a:rPr lang="en-US" sz="2000" dirty="0" smtClean="0"/>
                        <a:t>H &gt;</a:t>
                      </a:r>
                      <a:r>
                        <a:rPr lang="en-US" sz="2000" baseline="0" dirty="0" smtClean="0"/>
                        <a:t> 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Decrease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To the left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K</a:t>
                      </a:r>
                      <a:r>
                        <a:rPr lang="en-US" sz="2000" baseline="-25000" dirty="0" err="1" smtClean="0"/>
                        <a:t>c</a:t>
                      </a:r>
                      <a:r>
                        <a:rPr lang="en-US" sz="2000" baseline="0" dirty="0" smtClean="0"/>
                        <a:t> decreases</a:t>
                      </a:r>
                      <a:endParaRPr lang="en-US" sz="2000" dirty="0"/>
                    </a:p>
                  </a:txBody>
                  <a:tcPr/>
                </a:tc>
              </a:tr>
              <a:tr h="41418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ambria"/>
                        </a:rPr>
                        <a:t>∆</a:t>
                      </a:r>
                      <a:r>
                        <a:rPr lang="en-US" sz="2000" dirty="0" smtClean="0"/>
                        <a:t>H &lt; 0</a:t>
                      </a:r>
                      <a:r>
                        <a:rPr lang="en-US" sz="2000" baseline="0" dirty="0" smtClean="0"/>
                        <a:t>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Increase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To the left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K</a:t>
                      </a:r>
                      <a:r>
                        <a:rPr lang="en-US" sz="2000" baseline="-25000" dirty="0" err="1" smtClean="0"/>
                        <a:t>c</a:t>
                      </a:r>
                      <a:r>
                        <a:rPr lang="en-US" sz="2000" baseline="0" dirty="0" smtClean="0"/>
                        <a:t> decreases</a:t>
                      </a:r>
                      <a:endParaRPr lang="en-US" sz="2000" dirty="0"/>
                    </a:p>
                  </a:txBody>
                  <a:tcPr/>
                </a:tc>
              </a:tr>
              <a:tr h="41418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ambria"/>
                        </a:rPr>
                        <a:t>∆</a:t>
                      </a:r>
                      <a:r>
                        <a:rPr lang="en-US" sz="2000" dirty="0" smtClean="0"/>
                        <a:t>H &lt; 0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Decrease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To the right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K</a:t>
                      </a:r>
                      <a:r>
                        <a:rPr lang="en-US" sz="2000" baseline="-25000" dirty="0" err="1" smtClean="0"/>
                        <a:t>c</a:t>
                      </a:r>
                      <a:r>
                        <a:rPr lang="en-US" sz="2000" baseline="0" dirty="0" smtClean="0"/>
                        <a:t> increases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79512" y="1052736"/>
            <a:ext cx="8712968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10000"/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smtClean="0"/>
              <a:t>For the same reaction:</a:t>
            </a:r>
          </a:p>
          <a:p>
            <a:pPr marL="457200" lvl="1" indent="0" algn="ctr">
              <a:buNone/>
            </a:pPr>
            <a:r>
              <a:rPr lang="en-US" dirty="0">
                <a:solidFill>
                  <a:srgbClr val="C00000"/>
                </a:solidFill>
              </a:rPr>
              <a:t>N</a:t>
            </a:r>
            <a:r>
              <a:rPr lang="en-US" baseline="-25000" dirty="0">
                <a:solidFill>
                  <a:srgbClr val="C00000"/>
                </a:solidFill>
              </a:rPr>
              <a:t>2</a:t>
            </a:r>
            <a:r>
              <a:rPr lang="en-US" dirty="0">
                <a:solidFill>
                  <a:srgbClr val="C00000"/>
                </a:solidFill>
              </a:rPr>
              <a:t>O</a:t>
            </a:r>
            <a:r>
              <a:rPr lang="en-US" baseline="-25000" dirty="0">
                <a:solidFill>
                  <a:srgbClr val="C00000"/>
                </a:solidFill>
              </a:rPr>
              <a:t>4</a:t>
            </a:r>
            <a:r>
              <a:rPr lang="en-US" dirty="0">
                <a:solidFill>
                  <a:srgbClr val="C00000"/>
                </a:solidFill>
              </a:rPr>
              <a:t>(g) </a:t>
            </a:r>
            <a:r>
              <a:rPr lang="en-US" dirty="0">
                <a:solidFill>
                  <a:srgbClr val="C00000"/>
                </a:solidFill>
                <a:latin typeface="Cambria"/>
              </a:rPr>
              <a:t>⇌ </a:t>
            </a:r>
            <a:r>
              <a:rPr lang="en-US" dirty="0">
                <a:solidFill>
                  <a:srgbClr val="C00000"/>
                </a:solidFill>
              </a:rPr>
              <a:t>2NO</a:t>
            </a:r>
            <a:r>
              <a:rPr lang="en-US" baseline="-25000" dirty="0">
                <a:solidFill>
                  <a:srgbClr val="C00000"/>
                </a:solidFill>
              </a:rPr>
              <a:t>2</a:t>
            </a:r>
            <a:r>
              <a:rPr lang="en-US" dirty="0">
                <a:solidFill>
                  <a:srgbClr val="C00000"/>
                </a:solidFill>
              </a:rPr>
              <a:t>(g</a:t>
            </a:r>
            <a:r>
              <a:rPr lang="en-US" dirty="0" smtClean="0">
                <a:solidFill>
                  <a:srgbClr val="C00000"/>
                </a:solidFill>
              </a:rPr>
              <a:t>)          </a:t>
            </a:r>
            <a:r>
              <a:rPr lang="en-US" dirty="0" smtClean="0">
                <a:latin typeface="Cambria"/>
              </a:rPr>
              <a:t>∆</a:t>
            </a:r>
            <a:r>
              <a:rPr lang="en-US" dirty="0" smtClean="0"/>
              <a:t>H = + 57 kJ mol</a:t>
            </a:r>
            <a:r>
              <a:rPr lang="en-US" baseline="30000" dirty="0" smtClean="0"/>
              <a:t>-1</a:t>
            </a:r>
            <a:endParaRPr lang="en-US" dirty="0">
              <a:solidFill>
                <a:srgbClr val="C00000"/>
              </a:solidFill>
            </a:endParaRP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sz="2000" dirty="0" smtClean="0"/>
              <a:t>colorless            </a:t>
            </a:r>
            <a:r>
              <a:rPr lang="en-US" sz="2000" dirty="0"/>
              <a:t>brown</a:t>
            </a:r>
          </a:p>
          <a:p>
            <a:r>
              <a:rPr lang="en-US" dirty="0" smtClean="0"/>
              <a:t>Decomposition is endothermic</a:t>
            </a:r>
          </a:p>
          <a:p>
            <a:pPr lvl="1"/>
            <a:r>
              <a:rPr lang="en-US" dirty="0" smtClean="0"/>
              <a:t>If put in an ice bath, color will get lighter</a:t>
            </a:r>
          </a:p>
          <a:p>
            <a:pPr lvl="1"/>
            <a:r>
              <a:rPr lang="en-US" dirty="0" smtClean="0"/>
              <a:t>If put in a hot water bath, color will get darker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5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Break – Next Class: 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990600" y="3309938"/>
            <a:ext cx="8153400" cy="1919262"/>
          </a:xfrm>
        </p:spPr>
        <p:txBody>
          <a:bodyPr/>
          <a:lstStyle/>
          <a:p>
            <a:r>
              <a:rPr lang="en-US" dirty="0"/>
              <a:t>7.2.4 State and explain the effect of a catalyst on an equilibrium reaction. (3) </a:t>
            </a:r>
          </a:p>
          <a:p>
            <a:r>
              <a:rPr lang="en-US" dirty="0"/>
              <a:t>7.2.5 Apply the concepts of kinetics and equilibrium to industrial processes. (2)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210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7.2.4 – Effect of a Catalyst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7.2.4 State and explain the effect of a catalyst on an equilibrium reaction. (3) 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catalyst </a:t>
            </a:r>
            <a:r>
              <a:rPr lang="en-US" dirty="0" smtClean="0"/>
              <a:t>is a substance that increases the rate of a chemical reaction by providing an alternative reaction pathway of lower activation energy (</a:t>
            </a:r>
            <a:r>
              <a:rPr lang="en-US" dirty="0" err="1" smtClean="0"/>
              <a:t>E</a:t>
            </a:r>
            <a:r>
              <a:rPr lang="en-US" baseline="-25000" dirty="0" err="1" smtClean="0"/>
              <a:t>a</a:t>
            </a:r>
            <a:r>
              <a:rPr lang="en-US" dirty="0" smtClean="0"/>
              <a:t>)</a:t>
            </a:r>
          </a:p>
          <a:p>
            <a:r>
              <a:rPr lang="en-US" dirty="0" smtClean="0"/>
              <a:t>Industrially catalysts are of significance, as they allow reactions to occur at reasonable rates under milder, and therefore more economic, conditions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192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7.2.4 – Catalyst – </a:t>
            </a:r>
            <a:r>
              <a:rPr lang="en-US" dirty="0" smtClean="0">
                <a:latin typeface="Cambria"/>
              </a:rPr>
              <a:t>∆ </a:t>
            </a:r>
            <a:r>
              <a:rPr lang="en-US" dirty="0" smtClean="0"/>
              <a:t>in </a:t>
            </a:r>
            <a:r>
              <a:rPr lang="en-US" dirty="0" err="1" smtClean="0"/>
              <a:t>equil</a:t>
            </a:r>
            <a:r>
              <a:rPr lang="en-US" dirty="0" smtClean="0"/>
              <a:t> or </a:t>
            </a:r>
            <a:r>
              <a:rPr lang="en-US" dirty="0" err="1" smtClean="0"/>
              <a:t>K</a:t>
            </a:r>
            <a:r>
              <a:rPr lang="en-US" baseline="-25000" dirty="0" err="1" smtClean="0"/>
              <a:t>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Catalysts have no effect on the position of equilibrium</a:t>
            </a:r>
          </a:p>
          <a:p>
            <a:r>
              <a:rPr lang="en-US" dirty="0" smtClean="0"/>
              <a:t>The rates of both the forward and reverse reactions are lowered by providing an alternative pathway</a:t>
            </a:r>
          </a:p>
          <a:p>
            <a:r>
              <a:rPr lang="en-US" dirty="0" smtClean="0"/>
              <a:t>There is no change in the </a:t>
            </a:r>
            <a:r>
              <a:rPr lang="en-US" dirty="0" err="1" smtClean="0"/>
              <a:t>K</a:t>
            </a:r>
            <a:r>
              <a:rPr lang="en-US" baseline="-25000" dirty="0" err="1" smtClean="0"/>
              <a:t>c</a:t>
            </a:r>
            <a:r>
              <a:rPr lang="en-US" dirty="0" smtClean="0"/>
              <a:t> value either</a:t>
            </a:r>
          </a:p>
          <a:p>
            <a:r>
              <a:rPr lang="en-US" dirty="0" smtClean="0"/>
              <a:t>The real advantage of a catalyst is that it reduces the time required for the equilibrium to be established. </a:t>
            </a:r>
          </a:p>
        </p:txBody>
      </p:sp>
    </p:spTree>
    <p:extLst>
      <p:ext uri="{BB962C8B-B14F-4D97-AF65-F5344CB8AC3E}">
        <p14:creationId xmlns:p14="http://schemas.microsoft.com/office/powerpoint/2010/main" val="2504792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7.2.4 – Catalyzed Reaction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532" y="1052736"/>
            <a:ext cx="8712968" cy="4392488"/>
          </a:xfrm>
        </p:spPr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uncatalyzed</a:t>
            </a:r>
            <a:r>
              <a:rPr lang="en-US" dirty="0"/>
              <a:t> reaction of </a:t>
            </a:r>
            <a:r>
              <a:rPr lang="en-US" dirty="0" err="1" smtClean="0"/>
              <a:t>ethanoic</a:t>
            </a:r>
            <a:r>
              <a:rPr lang="en-US" dirty="0" smtClean="0"/>
              <a:t> acid and ethanol takes weeks to reach equilibrium, with the addition of hydrogen ions (H</a:t>
            </a:r>
            <a:r>
              <a:rPr lang="en-US" baseline="30000" dirty="0" smtClean="0"/>
              <a:t>+</a:t>
            </a:r>
            <a:r>
              <a:rPr lang="en-US" dirty="0" smtClean="0"/>
              <a:t>), it can be reached in a few hours</a:t>
            </a:r>
          </a:p>
          <a:p>
            <a:r>
              <a:rPr lang="en-US" dirty="0" smtClean="0"/>
              <a:t>CH</a:t>
            </a:r>
            <a:r>
              <a:rPr lang="en-US" baseline="-25000" dirty="0" smtClean="0"/>
              <a:t>3</a:t>
            </a:r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H(l) + C</a:t>
            </a:r>
            <a:r>
              <a:rPr lang="en-US" baseline="-25000" dirty="0" smtClean="0"/>
              <a:t>2</a:t>
            </a:r>
            <a:r>
              <a:rPr lang="en-US" dirty="0" smtClean="0"/>
              <a:t>H</a:t>
            </a:r>
            <a:r>
              <a:rPr lang="en-US" baseline="-25000" dirty="0" smtClean="0"/>
              <a:t>5</a:t>
            </a:r>
            <a:r>
              <a:rPr lang="en-US" dirty="0" smtClean="0"/>
              <a:t>OH(l) </a:t>
            </a:r>
            <a:r>
              <a:rPr lang="en-US" dirty="0" smtClean="0">
                <a:latin typeface="Cambria"/>
              </a:rPr>
              <a:t>⇌ </a:t>
            </a:r>
            <a:r>
              <a:rPr lang="en-US" dirty="0" smtClean="0"/>
              <a:t>CH</a:t>
            </a:r>
            <a:r>
              <a:rPr lang="en-US" baseline="-25000" dirty="0" smtClean="0"/>
              <a:t>3</a:t>
            </a:r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C</a:t>
            </a:r>
            <a:r>
              <a:rPr lang="en-US" baseline="-25000" dirty="0" smtClean="0"/>
              <a:t>2</a:t>
            </a:r>
            <a:r>
              <a:rPr lang="en-US" dirty="0" smtClean="0"/>
              <a:t>H</a:t>
            </a:r>
            <a:r>
              <a:rPr lang="en-US" baseline="-25000" dirty="0" smtClean="0"/>
              <a:t>5</a:t>
            </a:r>
            <a:r>
              <a:rPr lang="en-US" dirty="0" smtClean="0"/>
              <a:t>(l) + H</a:t>
            </a:r>
            <a:r>
              <a:rPr lang="en-US" baseline="-25000" dirty="0" smtClean="0"/>
              <a:t>2</a:t>
            </a:r>
            <a:r>
              <a:rPr lang="en-US" dirty="0" smtClean="0"/>
              <a:t>O(l)</a:t>
            </a:r>
          </a:p>
          <a:p>
            <a:pPr marL="0" indent="0">
              <a:buNone/>
            </a:pPr>
            <a:r>
              <a:rPr lang="en-US" sz="2000" dirty="0" smtClean="0"/>
              <a:t>    </a:t>
            </a:r>
            <a:r>
              <a:rPr lang="en-US" sz="2000" dirty="0" err="1" smtClean="0"/>
              <a:t>ethanoic</a:t>
            </a:r>
            <a:r>
              <a:rPr lang="en-US" sz="2000" dirty="0" smtClean="0"/>
              <a:t> acid	             ethanol	 ethyl </a:t>
            </a:r>
            <a:r>
              <a:rPr lang="en-US" sz="2000" dirty="0" err="1" smtClean="0"/>
              <a:t>ethanoate</a:t>
            </a:r>
            <a:r>
              <a:rPr lang="en-US" sz="2000" dirty="0" smtClean="0"/>
              <a:t>	   water</a:t>
            </a:r>
            <a:endParaRPr lang="en-US" sz="2000" dirty="0"/>
          </a:p>
        </p:txBody>
      </p:sp>
      <p:cxnSp>
        <p:nvCxnSpPr>
          <p:cNvPr id="5" name="Straight Arrow Connector 4"/>
          <p:cNvCxnSpPr/>
          <p:nvPr/>
        </p:nvCxnSpPr>
        <p:spPr bwMode="auto">
          <a:xfrm flipV="1">
            <a:off x="2753253" y="4128791"/>
            <a:ext cx="0" cy="244827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Straight Arrow Connector 5"/>
          <p:cNvCxnSpPr/>
          <p:nvPr/>
        </p:nvCxnSpPr>
        <p:spPr bwMode="auto">
          <a:xfrm>
            <a:off x="2753253" y="6568815"/>
            <a:ext cx="359201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Connector 8"/>
          <p:cNvCxnSpPr/>
          <p:nvPr/>
        </p:nvCxnSpPr>
        <p:spPr bwMode="auto">
          <a:xfrm>
            <a:off x="2753253" y="5136903"/>
            <a:ext cx="100811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Connector 9"/>
          <p:cNvCxnSpPr/>
          <p:nvPr/>
        </p:nvCxnSpPr>
        <p:spPr bwMode="auto">
          <a:xfrm>
            <a:off x="5337157" y="6073007"/>
            <a:ext cx="100811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Freeform 12"/>
          <p:cNvSpPr/>
          <p:nvPr/>
        </p:nvSpPr>
        <p:spPr>
          <a:xfrm>
            <a:off x="3729519" y="4116664"/>
            <a:ext cx="1604866" cy="1949243"/>
          </a:xfrm>
          <a:custGeom>
            <a:avLst/>
            <a:gdLst>
              <a:gd name="connsiteX0" fmla="*/ 0 w 1604866"/>
              <a:gd name="connsiteY0" fmla="*/ 997521 h 1949243"/>
              <a:gd name="connsiteX1" fmla="*/ 783772 w 1604866"/>
              <a:gd name="connsiteY1" fmla="*/ 27137 h 1949243"/>
              <a:gd name="connsiteX2" fmla="*/ 1604866 w 1604866"/>
              <a:gd name="connsiteY2" fmla="*/ 1949243 h 194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4866" h="1949243">
                <a:moveTo>
                  <a:pt x="0" y="997521"/>
                </a:moveTo>
                <a:cubicBezTo>
                  <a:pt x="258147" y="433019"/>
                  <a:pt x="516294" y="-131483"/>
                  <a:pt x="783772" y="27137"/>
                </a:cubicBezTo>
                <a:cubicBezTo>
                  <a:pt x="1051250" y="185757"/>
                  <a:pt x="1328058" y="1067500"/>
                  <a:pt x="1604866" y="1949243"/>
                </a:cubicBezTo>
              </a:path>
            </a:pathLst>
          </a:custGeom>
          <a:ln w="28575">
            <a:solidFill>
              <a:schemeClr val="tx1"/>
            </a:solidFill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3710858" y="4742762"/>
            <a:ext cx="1604865" cy="1323145"/>
          </a:xfrm>
          <a:custGeom>
            <a:avLst/>
            <a:gdLst>
              <a:gd name="connsiteX0" fmla="*/ 0 w 1604865"/>
              <a:gd name="connsiteY0" fmla="*/ 352761 h 1323145"/>
              <a:gd name="connsiteX1" fmla="*/ 709127 w 1604865"/>
              <a:gd name="connsiteY1" fmla="*/ 54182 h 1323145"/>
              <a:gd name="connsiteX2" fmla="*/ 1604865 w 1604865"/>
              <a:gd name="connsiteY2" fmla="*/ 1323145 h 1323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4865" h="1323145">
                <a:moveTo>
                  <a:pt x="0" y="352761"/>
                </a:moveTo>
                <a:cubicBezTo>
                  <a:pt x="220825" y="122606"/>
                  <a:pt x="441650" y="-107549"/>
                  <a:pt x="709127" y="54182"/>
                </a:cubicBezTo>
                <a:cubicBezTo>
                  <a:pt x="976604" y="215913"/>
                  <a:pt x="1290734" y="769529"/>
                  <a:pt x="1604865" y="1323145"/>
                </a:cubicBezTo>
              </a:path>
            </a:pathLst>
          </a:custGeom>
          <a:ln w="28575">
            <a:solidFill>
              <a:srgbClr val="FF0000"/>
            </a:solidFill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18" name="Straight Connector 17"/>
          <p:cNvCxnSpPr/>
          <p:nvPr/>
        </p:nvCxnSpPr>
        <p:spPr bwMode="auto">
          <a:xfrm>
            <a:off x="4265421" y="4742762"/>
            <a:ext cx="245665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Connector 19"/>
          <p:cNvCxnSpPr/>
          <p:nvPr/>
        </p:nvCxnSpPr>
        <p:spPr bwMode="auto">
          <a:xfrm>
            <a:off x="3710858" y="5136903"/>
            <a:ext cx="301121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Straight Connector 20"/>
          <p:cNvCxnSpPr/>
          <p:nvPr/>
        </p:nvCxnSpPr>
        <p:spPr bwMode="auto">
          <a:xfrm>
            <a:off x="4417821" y="4133703"/>
            <a:ext cx="230425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Straight Arrow Connector 24"/>
          <p:cNvCxnSpPr/>
          <p:nvPr/>
        </p:nvCxnSpPr>
        <p:spPr bwMode="auto">
          <a:xfrm>
            <a:off x="6497669" y="4742762"/>
            <a:ext cx="0" cy="39414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Straight Arrow Connector 25"/>
          <p:cNvCxnSpPr/>
          <p:nvPr/>
        </p:nvCxnSpPr>
        <p:spPr bwMode="auto">
          <a:xfrm>
            <a:off x="6298684" y="4133703"/>
            <a:ext cx="0" cy="60905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TextBox 27"/>
          <p:cNvSpPr txBox="1"/>
          <p:nvPr/>
        </p:nvSpPr>
        <p:spPr>
          <a:xfrm>
            <a:off x="2753253" y="4742762"/>
            <a:ext cx="1067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Reactants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15723" y="5727353"/>
            <a:ext cx="9659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Products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 rot="16200000">
            <a:off x="1644273" y="5065779"/>
            <a:ext cx="1655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Potential Energy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529967" y="6502252"/>
            <a:ext cx="20399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Progress of Reaction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412709" y="4268955"/>
            <a:ext cx="18649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000000"/>
                </a:solidFill>
              </a:rPr>
              <a:t>E</a:t>
            </a:r>
            <a:r>
              <a:rPr lang="en-US" sz="1600" baseline="-25000" dirty="0" err="1" smtClean="0">
                <a:solidFill>
                  <a:srgbClr val="000000"/>
                </a:solidFill>
              </a:rPr>
              <a:t>a</a:t>
            </a:r>
            <a:r>
              <a:rPr lang="en-US" sz="1600" dirty="0" smtClean="0">
                <a:solidFill>
                  <a:srgbClr val="000000"/>
                </a:solidFill>
              </a:rPr>
              <a:t> without catalyst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722077" y="4796994"/>
            <a:ext cx="15700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000000"/>
                </a:solidFill>
              </a:rPr>
              <a:t>E</a:t>
            </a:r>
            <a:r>
              <a:rPr lang="en-US" sz="1600" baseline="-25000" dirty="0" err="1" smtClean="0">
                <a:solidFill>
                  <a:srgbClr val="000000"/>
                </a:solidFill>
              </a:rPr>
              <a:t>a</a:t>
            </a:r>
            <a:r>
              <a:rPr lang="en-US" sz="1600" dirty="0" smtClean="0">
                <a:solidFill>
                  <a:srgbClr val="000000"/>
                </a:solidFill>
              </a:rPr>
              <a:t> with catalyst</a:t>
            </a:r>
            <a:endParaRPr 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0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7.2.5 – Industrial Processes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4"/>
            <a:ext cx="8892480" cy="4392488"/>
          </a:xfrm>
        </p:spPr>
        <p:txBody>
          <a:bodyPr/>
          <a:lstStyle/>
          <a:p>
            <a:r>
              <a:rPr lang="en-US" dirty="0"/>
              <a:t>7.2.5 Apply the concepts of kinetics and equilibrium to industrial processes. (2) </a:t>
            </a:r>
          </a:p>
          <a:p>
            <a:r>
              <a:rPr lang="en-US" dirty="0" smtClean="0"/>
              <a:t>Many very important chemicals needed in industry are formed through reversible reactions in equilibrium</a:t>
            </a:r>
          </a:p>
          <a:p>
            <a:r>
              <a:rPr lang="en-US" dirty="0" smtClean="0"/>
              <a:t>If we can take advantage of Le </a:t>
            </a:r>
            <a:r>
              <a:rPr lang="en-US" dirty="0" err="1" smtClean="0"/>
              <a:t>Chateliers</a:t>
            </a:r>
            <a:r>
              <a:rPr lang="en-US" dirty="0" smtClean="0"/>
              <a:t> Principle and manipulate the physical conditions large economic benefits may result. </a:t>
            </a:r>
          </a:p>
          <a:p>
            <a:r>
              <a:rPr lang="en-US" dirty="0" smtClean="0"/>
              <a:t>The rate at which product is produced is also of economic concern.</a:t>
            </a:r>
          </a:p>
          <a:p>
            <a:pPr lvl="1"/>
            <a:r>
              <a:rPr lang="en-US" dirty="0" smtClean="0"/>
              <a:t>You will study the </a:t>
            </a:r>
            <a:r>
              <a:rPr lang="en-US" b="1" dirty="0" smtClean="0"/>
              <a:t>Haber</a:t>
            </a:r>
            <a:r>
              <a:rPr lang="en-US" dirty="0" smtClean="0"/>
              <a:t> and </a:t>
            </a:r>
            <a:r>
              <a:rPr lang="en-US" b="1" dirty="0" smtClean="0"/>
              <a:t>Contact</a:t>
            </a:r>
            <a:r>
              <a:rPr lang="en-US" dirty="0" smtClean="0"/>
              <a:t> Processes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05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7.1 – Summation of last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8" y="1484784"/>
            <a:ext cx="9139741" cy="4392488"/>
          </a:xfrm>
        </p:spPr>
        <p:txBody>
          <a:bodyPr/>
          <a:lstStyle/>
          <a:p>
            <a:r>
              <a:rPr lang="en-US" dirty="0" smtClean="0"/>
              <a:t>Dynamic Equilibrium is in a </a:t>
            </a:r>
            <a:r>
              <a:rPr lang="en-US" u="sng" dirty="0" smtClean="0">
                <a:solidFill>
                  <a:srgbClr val="C00000"/>
                </a:solidFill>
              </a:rPr>
              <a:t>closed system</a:t>
            </a:r>
            <a:r>
              <a:rPr lang="en-US" dirty="0" smtClean="0"/>
              <a:t>, no loss or gain of material</a:t>
            </a:r>
            <a:endParaRPr lang="en-US" dirty="0"/>
          </a:p>
          <a:p>
            <a:r>
              <a:rPr lang="en-US" u="sng" dirty="0" smtClean="0">
                <a:solidFill>
                  <a:srgbClr val="C00000"/>
                </a:solidFill>
              </a:rPr>
              <a:t>Amounts</a:t>
            </a:r>
            <a:r>
              <a:rPr lang="en-US" dirty="0" smtClean="0"/>
              <a:t> of reactants and products </a:t>
            </a:r>
            <a:r>
              <a:rPr lang="en-US" u="sng" dirty="0" smtClean="0">
                <a:solidFill>
                  <a:srgbClr val="C00000"/>
                </a:solidFill>
              </a:rPr>
              <a:t>remain constant</a:t>
            </a:r>
          </a:p>
          <a:p>
            <a:r>
              <a:rPr lang="en-US" u="sng" dirty="0" smtClean="0">
                <a:solidFill>
                  <a:srgbClr val="C00000"/>
                </a:solidFill>
              </a:rPr>
              <a:t>Dynamic</a:t>
            </a:r>
            <a:r>
              <a:rPr lang="en-US" dirty="0" smtClean="0"/>
              <a:t>, not static equilibrium. They undergo </a:t>
            </a:r>
            <a:r>
              <a:rPr lang="en-US" u="sng" dirty="0" smtClean="0">
                <a:solidFill>
                  <a:srgbClr val="C00000"/>
                </a:solidFill>
              </a:rPr>
              <a:t>both forward and reverse reactions</a:t>
            </a:r>
          </a:p>
          <a:p>
            <a:r>
              <a:rPr lang="en-US" dirty="0" smtClean="0"/>
              <a:t>The </a:t>
            </a:r>
            <a:r>
              <a:rPr lang="en-US" u="sng" dirty="0" smtClean="0">
                <a:solidFill>
                  <a:srgbClr val="C00000"/>
                </a:solidFill>
              </a:rPr>
              <a:t>rates</a:t>
            </a:r>
            <a:r>
              <a:rPr lang="en-US" dirty="0" smtClean="0"/>
              <a:t> of forward &amp; reverse reactions </a:t>
            </a:r>
            <a:r>
              <a:rPr lang="en-US" u="sng" dirty="0" smtClean="0">
                <a:solidFill>
                  <a:srgbClr val="C00000"/>
                </a:solidFill>
              </a:rPr>
              <a:t>are equal</a:t>
            </a:r>
          </a:p>
          <a:p>
            <a:r>
              <a:rPr lang="en-US" dirty="0" smtClean="0"/>
              <a:t>Equilibrium can be </a:t>
            </a:r>
            <a:r>
              <a:rPr lang="en-US" u="sng" dirty="0" smtClean="0">
                <a:solidFill>
                  <a:srgbClr val="C00000"/>
                </a:solidFill>
              </a:rPr>
              <a:t>achieved from either direction </a:t>
            </a:r>
            <a:r>
              <a:rPr lang="en-US" dirty="0" smtClean="0"/>
              <a:t>(starting with the left or right side of the equation)</a:t>
            </a:r>
          </a:p>
          <a:p>
            <a:r>
              <a:rPr lang="en-US" dirty="0" smtClean="0"/>
              <a:t>We will study reactions in </a:t>
            </a:r>
            <a:r>
              <a:rPr lang="en-US" u="sng" dirty="0" smtClean="0">
                <a:solidFill>
                  <a:srgbClr val="C00000"/>
                </a:solidFill>
              </a:rPr>
              <a:t>homogeneous </a:t>
            </a:r>
            <a:r>
              <a:rPr lang="en-US" u="sng" dirty="0" err="1" smtClean="0">
                <a:solidFill>
                  <a:srgbClr val="C00000"/>
                </a:solidFill>
              </a:rPr>
              <a:t>equilibria</a:t>
            </a:r>
            <a:r>
              <a:rPr lang="en-US" dirty="0" smtClean="0"/>
              <a:t>, 	meaning they are all in the same physical phase. </a:t>
            </a:r>
          </a:p>
        </p:txBody>
      </p:sp>
    </p:spTree>
    <p:extLst>
      <p:ext uri="{BB962C8B-B14F-4D97-AF65-F5344CB8AC3E}">
        <p14:creationId xmlns:p14="http://schemas.microsoft.com/office/powerpoint/2010/main" val="349817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819944"/>
          </a:xfrm>
        </p:spPr>
        <p:txBody>
          <a:bodyPr/>
          <a:lstStyle/>
          <a:p>
            <a:r>
              <a:rPr lang="en-US" dirty="0" smtClean="0"/>
              <a:t>7.2.5 – Haber Process for Ammonia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Nitrogen is of extreme importance for plant growth</a:t>
            </a:r>
          </a:p>
          <a:p>
            <a:r>
              <a:rPr lang="en-US" dirty="0" smtClean="0"/>
              <a:t>Most plants cannot ‘fix’ nitrogen directly from air (which is 78% N</a:t>
            </a:r>
            <a:r>
              <a:rPr lang="en-US" baseline="-25000" dirty="0" smtClean="0"/>
              <a:t>2</a:t>
            </a:r>
            <a:r>
              <a:rPr lang="en-US" dirty="0" smtClean="0"/>
              <a:t>)</a:t>
            </a:r>
          </a:p>
          <a:p>
            <a:r>
              <a:rPr lang="en-US" dirty="0" smtClean="0"/>
              <a:t>Only certain plants can convert nitrogen directly into a usable chemical with use of a bacteria present in their root nodules</a:t>
            </a:r>
          </a:p>
          <a:p>
            <a:r>
              <a:rPr lang="en-US" dirty="0" smtClean="0"/>
              <a:t>To promote plant growth – N-compounds are added to crops as fertilizers (All use NH</a:t>
            </a:r>
            <a:r>
              <a:rPr lang="en-US" baseline="-25000" dirty="0" smtClean="0"/>
              <a:t>3</a:t>
            </a:r>
            <a:r>
              <a:rPr lang="en-US" dirty="0" smtClean="0"/>
              <a:t>)</a:t>
            </a:r>
          </a:p>
          <a:p>
            <a:pPr lvl="1"/>
            <a:r>
              <a:rPr lang="en-US" b="1" dirty="0" smtClean="0"/>
              <a:t>Urea</a:t>
            </a:r>
            <a:r>
              <a:rPr lang="en-US" dirty="0" smtClean="0"/>
              <a:t> – CO(NH</a:t>
            </a:r>
            <a:r>
              <a:rPr lang="en-US" baseline="-25000" dirty="0" smtClean="0"/>
              <a:t>2</a:t>
            </a:r>
            <a:r>
              <a:rPr lang="en-US" dirty="0" smtClean="0"/>
              <a:t>)</a:t>
            </a:r>
            <a:r>
              <a:rPr lang="en-US" baseline="-25000" dirty="0" smtClean="0"/>
              <a:t>2</a:t>
            </a:r>
            <a:endParaRPr lang="en-US" dirty="0" smtClean="0"/>
          </a:p>
          <a:p>
            <a:pPr lvl="1"/>
            <a:r>
              <a:rPr lang="en-US" b="1" dirty="0" smtClean="0"/>
              <a:t>Ammonium sulfate </a:t>
            </a:r>
            <a:r>
              <a:rPr lang="en-US" dirty="0" smtClean="0"/>
              <a:t>– (NH</a:t>
            </a:r>
            <a:r>
              <a:rPr lang="en-US" baseline="-25000" dirty="0" smtClean="0"/>
              <a:t>4</a:t>
            </a:r>
            <a:r>
              <a:rPr lang="en-US" dirty="0" smtClean="0"/>
              <a:t>)</a:t>
            </a:r>
            <a:r>
              <a:rPr lang="en-US" baseline="-25000" dirty="0" smtClean="0"/>
              <a:t>2</a:t>
            </a:r>
            <a:r>
              <a:rPr lang="en-US" dirty="0" smtClean="0"/>
              <a:t>SO</a:t>
            </a:r>
            <a:r>
              <a:rPr lang="en-US" baseline="-25000" dirty="0" smtClean="0"/>
              <a:t>4</a:t>
            </a:r>
            <a:endParaRPr lang="en-US" dirty="0" smtClean="0"/>
          </a:p>
          <a:p>
            <a:pPr lvl="1"/>
            <a:r>
              <a:rPr lang="en-US" b="1" dirty="0" err="1" smtClean="0"/>
              <a:t>Dihydrogen</a:t>
            </a:r>
            <a:r>
              <a:rPr lang="en-US" b="1" dirty="0" smtClean="0"/>
              <a:t> phosphate </a:t>
            </a:r>
            <a:r>
              <a:rPr lang="en-US" dirty="0" smtClean="0"/>
              <a:t>– NH</a:t>
            </a:r>
            <a:r>
              <a:rPr lang="en-US" baseline="-25000" dirty="0" smtClean="0"/>
              <a:t>4</a:t>
            </a:r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PO</a:t>
            </a:r>
            <a:r>
              <a:rPr lang="en-US" baseline="-25000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467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7.2.5 – Haber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4392488"/>
          </a:xfrm>
        </p:spPr>
        <p:txBody>
          <a:bodyPr/>
          <a:lstStyle/>
          <a:p>
            <a:r>
              <a:rPr lang="en-US" dirty="0"/>
              <a:t>Most plants use </a:t>
            </a:r>
            <a:r>
              <a:rPr lang="en-US" dirty="0" smtClean="0"/>
              <a:t>CH</a:t>
            </a:r>
            <a:r>
              <a:rPr lang="en-US" baseline="-25000" dirty="0" smtClean="0"/>
              <a:t>4 </a:t>
            </a:r>
            <a:r>
              <a:rPr lang="en-US" dirty="0"/>
              <a:t>(natural gas), air, and water as starting materials. </a:t>
            </a:r>
            <a:endParaRPr lang="en-US" dirty="0" smtClean="0"/>
          </a:p>
          <a:p>
            <a:r>
              <a:rPr lang="en-US" dirty="0" smtClean="0"/>
              <a:t>If CH</a:t>
            </a:r>
            <a:r>
              <a:rPr lang="en-US" baseline="-25000" dirty="0" smtClean="0"/>
              <a:t>4</a:t>
            </a:r>
            <a:r>
              <a:rPr lang="en-US" dirty="0" smtClean="0"/>
              <a:t> contains S, it will effect Ni catalyst, so removed</a:t>
            </a:r>
            <a:endParaRPr lang="en-US" dirty="0"/>
          </a:p>
          <a:p>
            <a:pPr marL="457200" lvl="1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CH</a:t>
            </a:r>
            <a:r>
              <a:rPr lang="en-US" baseline="-25000" dirty="0" smtClean="0">
                <a:solidFill>
                  <a:srgbClr val="C00000"/>
                </a:solidFill>
              </a:rPr>
              <a:t>4</a:t>
            </a:r>
            <a:r>
              <a:rPr lang="en-US" dirty="0" smtClean="0">
                <a:solidFill>
                  <a:srgbClr val="C00000"/>
                </a:solidFill>
              </a:rPr>
              <a:t>(g</a:t>
            </a:r>
            <a:r>
              <a:rPr lang="en-US" dirty="0">
                <a:solidFill>
                  <a:srgbClr val="C00000"/>
                </a:solidFill>
              </a:rPr>
              <a:t>) + H</a:t>
            </a:r>
            <a:r>
              <a:rPr lang="en-US" baseline="-25000" dirty="0">
                <a:solidFill>
                  <a:srgbClr val="C00000"/>
                </a:solidFill>
              </a:rPr>
              <a:t>2</a:t>
            </a:r>
            <a:r>
              <a:rPr lang="en-US" dirty="0">
                <a:solidFill>
                  <a:srgbClr val="C00000"/>
                </a:solidFill>
              </a:rPr>
              <a:t>O(g) </a:t>
            </a:r>
            <a:r>
              <a:rPr lang="en-US" dirty="0">
                <a:solidFill>
                  <a:srgbClr val="C00000"/>
                </a:solidFill>
                <a:latin typeface="Cambria"/>
              </a:rPr>
              <a:t>⇌ </a:t>
            </a:r>
            <a:r>
              <a:rPr lang="en-US" dirty="0">
                <a:solidFill>
                  <a:srgbClr val="C00000"/>
                </a:solidFill>
              </a:rPr>
              <a:t>CO(g) + </a:t>
            </a:r>
            <a:r>
              <a:rPr lang="en-US" b="1" dirty="0">
                <a:solidFill>
                  <a:srgbClr val="C00000"/>
                </a:solidFill>
              </a:rPr>
              <a:t>3H</a:t>
            </a:r>
            <a:r>
              <a:rPr lang="en-US" b="1" baseline="-25000" dirty="0">
                <a:solidFill>
                  <a:srgbClr val="C00000"/>
                </a:solidFill>
              </a:rPr>
              <a:t>2</a:t>
            </a:r>
            <a:r>
              <a:rPr lang="en-US" b="1" dirty="0">
                <a:solidFill>
                  <a:srgbClr val="C00000"/>
                </a:solidFill>
              </a:rPr>
              <a:t>(g)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sz="2000" dirty="0">
                <a:solidFill>
                  <a:srgbClr val="C00000"/>
                </a:solidFill>
                <a:latin typeface="Cambria"/>
              </a:rPr>
              <a:t>∆</a:t>
            </a:r>
            <a:r>
              <a:rPr lang="en-US" sz="2000" dirty="0">
                <a:solidFill>
                  <a:srgbClr val="C00000"/>
                </a:solidFill>
              </a:rPr>
              <a:t>H = +206 kJ mol</a:t>
            </a:r>
            <a:r>
              <a:rPr lang="en-US" sz="2000" baseline="30000" dirty="0">
                <a:solidFill>
                  <a:srgbClr val="C00000"/>
                </a:solidFill>
              </a:rPr>
              <a:t>-1</a:t>
            </a:r>
          </a:p>
          <a:p>
            <a:pPr lvl="1"/>
            <a:r>
              <a:rPr lang="en-US" b="1" dirty="0">
                <a:solidFill>
                  <a:srgbClr val="11752B"/>
                </a:solidFill>
              </a:rPr>
              <a:t>Ni</a:t>
            </a:r>
            <a:r>
              <a:rPr lang="en-US" dirty="0">
                <a:solidFill>
                  <a:srgbClr val="11752B"/>
                </a:solidFill>
              </a:rPr>
              <a:t> </a:t>
            </a:r>
            <a:r>
              <a:rPr lang="en-US" dirty="0"/>
              <a:t>catalyst used at 750</a:t>
            </a:r>
            <a:r>
              <a:rPr lang="en-US" baseline="30000" dirty="0"/>
              <a:t>o</a:t>
            </a:r>
            <a:r>
              <a:rPr lang="en-US" dirty="0"/>
              <a:t>C in </a:t>
            </a:r>
            <a:r>
              <a:rPr lang="en-US" dirty="0">
                <a:solidFill>
                  <a:srgbClr val="11752B"/>
                </a:solidFill>
              </a:rPr>
              <a:t>‘</a:t>
            </a:r>
            <a:r>
              <a:rPr lang="en-US" b="1" dirty="0">
                <a:solidFill>
                  <a:srgbClr val="11752B"/>
                </a:solidFill>
              </a:rPr>
              <a:t>primary reformer</a:t>
            </a:r>
            <a:r>
              <a:rPr lang="en-US" dirty="0">
                <a:solidFill>
                  <a:srgbClr val="11752B"/>
                </a:solidFill>
              </a:rPr>
              <a:t>’</a:t>
            </a:r>
          </a:p>
          <a:p>
            <a:r>
              <a:rPr lang="en-US" dirty="0" smtClean="0"/>
              <a:t>The unwanted CO(g) formed is removed from the mixture in the ‘</a:t>
            </a:r>
            <a:r>
              <a:rPr lang="en-US" b="1" dirty="0" smtClean="0">
                <a:solidFill>
                  <a:srgbClr val="11752B"/>
                </a:solidFill>
              </a:rPr>
              <a:t>shift reactor</a:t>
            </a:r>
            <a:r>
              <a:rPr lang="en-US" dirty="0" smtClean="0"/>
              <a:t>’ by reaction with steam</a:t>
            </a:r>
          </a:p>
          <a:p>
            <a:r>
              <a:rPr lang="en-US" dirty="0" smtClean="0"/>
              <a:t>N</a:t>
            </a:r>
            <a:r>
              <a:rPr lang="en-US" baseline="-25000" dirty="0" smtClean="0"/>
              <a:t>2</a:t>
            </a:r>
            <a:r>
              <a:rPr lang="en-US" dirty="0" smtClean="0"/>
              <a:t> from the air is used but must be concentrated</a:t>
            </a:r>
          </a:p>
          <a:p>
            <a:pPr lvl="1"/>
            <a:r>
              <a:rPr lang="en-US" dirty="0" smtClean="0"/>
              <a:t>O</a:t>
            </a:r>
            <a:r>
              <a:rPr lang="en-US" baseline="-25000" dirty="0" smtClean="0"/>
              <a:t>2</a:t>
            </a:r>
            <a:r>
              <a:rPr lang="en-US" dirty="0" smtClean="0"/>
              <a:t>(g) (20% in air) is removed in the ‘</a:t>
            </a:r>
            <a:r>
              <a:rPr lang="en-US" b="1" dirty="0" smtClean="0"/>
              <a:t>secondary reformer</a:t>
            </a:r>
            <a:r>
              <a:rPr lang="en-US" dirty="0" smtClean="0"/>
              <a:t>’</a:t>
            </a:r>
          </a:p>
          <a:p>
            <a:pPr lvl="2"/>
            <a:r>
              <a:rPr lang="en-US" sz="2800" dirty="0" smtClean="0"/>
              <a:t>Now, for </a:t>
            </a:r>
            <a:r>
              <a:rPr lang="en-US" sz="2800" dirty="0"/>
              <a:t>the production of ammonia: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		N</a:t>
            </a:r>
            <a:r>
              <a:rPr lang="en-US" baseline="-25000" dirty="0" smtClean="0">
                <a:solidFill>
                  <a:srgbClr val="C00000"/>
                </a:solidFill>
              </a:rPr>
              <a:t>2</a:t>
            </a:r>
            <a:r>
              <a:rPr lang="en-US" dirty="0" smtClean="0">
                <a:solidFill>
                  <a:srgbClr val="C00000"/>
                </a:solidFill>
              </a:rPr>
              <a:t>(g</a:t>
            </a:r>
            <a:r>
              <a:rPr lang="en-US" dirty="0">
                <a:solidFill>
                  <a:srgbClr val="C00000"/>
                </a:solidFill>
              </a:rPr>
              <a:t>) + 3H</a:t>
            </a:r>
            <a:r>
              <a:rPr lang="en-US" baseline="-25000" dirty="0">
                <a:solidFill>
                  <a:srgbClr val="C00000"/>
                </a:solidFill>
              </a:rPr>
              <a:t>2</a:t>
            </a:r>
            <a:r>
              <a:rPr lang="en-US" dirty="0">
                <a:solidFill>
                  <a:srgbClr val="C00000"/>
                </a:solidFill>
              </a:rPr>
              <a:t>(g) </a:t>
            </a:r>
            <a:r>
              <a:rPr lang="en-US" dirty="0">
                <a:solidFill>
                  <a:srgbClr val="C00000"/>
                </a:solidFill>
                <a:latin typeface="Cambria"/>
              </a:rPr>
              <a:t>⇌ </a:t>
            </a:r>
            <a:r>
              <a:rPr lang="en-US" dirty="0">
                <a:solidFill>
                  <a:srgbClr val="C00000"/>
                </a:solidFill>
              </a:rPr>
              <a:t>2NH</a:t>
            </a:r>
            <a:r>
              <a:rPr lang="en-US" baseline="-25000" dirty="0">
                <a:solidFill>
                  <a:srgbClr val="C00000"/>
                </a:solidFill>
              </a:rPr>
              <a:t>3</a:t>
            </a:r>
            <a:r>
              <a:rPr lang="en-US" dirty="0">
                <a:solidFill>
                  <a:srgbClr val="C00000"/>
                </a:solidFill>
              </a:rPr>
              <a:t>(g)    </a:t>
            </a:r>
            <a:r>
              <a:rPr lang="en-US" sz="2000" dirty="0">
                <a:solidFill>
                  <a:srgbClr val="C00000"/>
                </a:solidFill>
                <a:latin typeface="Cambria"/>
              </a:rPr>
              <a:t>∆</a:t>
            </a:r>
            <a:r>
              <a:rPr lang="en-US" sz="2000" dirty="0">
                <a:solidFill>
                  <a:srgbClr val="C00000"/>
                </a:solidFill>
              </a:rPr>
              <a:t>H = -92 kJ mol</a:t>
            </a:r>
            <a:r>
              <a:rPr lang="en-US" sz="2000" baseline="30000" dirty="0">
                <a:solidFill>
                  <a:srgbClr val="C00000"/>
                </a:solidFill>
              </a:rPr>
              <a:t>-1</a:t>
            </a:r>
            <a:endParaRPr lang="en-US" baseline="30000" dirty="0">
              <a:solidFill>
                <a:srgbClr val="C00000"/>
              </a:solidFill>
            </a:endParaRP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4829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7.2.5 – Materials: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 what needed? </a:t>
            </a:r>
          </a:p>
          <a:p>
            <a:pPr lvl="1"/>
            <a:r>
              <a:rPr lang="en-US" dirty="0" smtClean="0"/>
              <a:t>CH</a:t>
            </a:r>
            <a:r>
              <a:rPr lang="en-US" baseline="-25000" dirty="0" smtClean="0"/>
              <a:t>4</a:t>
            </a:r>
            <a:r>
              <a:rPr lang="en-US" dirty="0" smtClean="0"/>
              <a:t> (Sulfur removed)</a:t>
            </a:r>
          </a:p>
          <a:p>
            <a:pPr lvl="1"/>
            <a:r>
              <a:rPr lang="en-US" dirty="0" smtClean="0"/>
              <a:t>Steam</a:t>
            </a:r>
          </a:p>
          <a:p>
            <a:pPr lvl="1"/>
            <a:r>
              <a:rPr lang="en-US" dirty="0" smtClean="0"/>
              <a:t>Ni (as catalyst for CH</a:t>
            </a:r>
            <a:r>
              <a:rPr lang="en-US" baseline="-25000" dirty="0" smtClean="0"/>
              <a:t>4</a:t>
            </a:r>
            <a:r>
              <a:rPr lang="en-US" dirty="0" smtClean="0"/>
              <a:t> and H</a:t>
            </a:r>
            <a:r>
              <a:rPr lang="en-US" baseline="-25000" dirty="0" smtClean="0"/>
              <a:t>2</a:t>
            </a:r>
            <a:r>
              <a:rPr lang="en-US" dirty="0" smtClean="0"/>
              <a:t>O)</a:t>
            </a:r>
          </a:p>
          <a:p>
            <a:pPr lvl="1"/>
            <a:r>
              <a:rPr lang="en-US" dirty="0" smtClean="0"/>
              <a:t>N</a:t>
            </a:r>
            <a:r>
              <a:rPr lang="en-US" baseline="-25000" dirty="0" smtClean="0"/>
              <a:t>2</a:t>
            </a:r>
            <a:r>
              <a:rPr lang="en-US" dirty="0" smtClean="0"/>
              <a:t> from air (O</a:t>
            </a:r>
            <a:r>
              <a:rPr lang="en-US" baseline="-25000" dirty="0" smtClean="0"/>
              <a:t>2</a:t>
            </a:r>
            <a:r>
              <a:rPr lang="en-US" dirty="0" smtClean="0"/>
              <a:t> removed from mixture)</a:t>
            </a:r>
          </a:p>
          <a:p>
            <a:r>
              <a:rPr lang="en-US" dirty="0" smtClean="0"/>
              <a:t>What must be removed?</a:t>
            </a:r>
          </a:p>
          <a:p>
            <a:pPr lvl="1"/>
            <a:r>
              <a:rPr lang="en-US" dirty="0" smtClean="0"/>
              <a:t>S from CH</a:t>
            </a:r>
            <a:r>
              <a:rPr lang="en-US" baseline="-25000" dirty="0" smtClean="0"/>
              <a:t>4</a:t>
            </a:r>
            <a:endParaRPr lang="en-US" dirty="0" smtClean="0"/>
          </a:p>
          <a:p>
            <a:pPr lvl="1"/>
            <a:r>
              <a:rPr lang="en-US" dirty="0" smtClean="0"/>
              <a:t>O</a:t>
            </a:r>
            <a:r>
              <a:rPr lang="en-US" baseline="-25000" dirty="0" smtClean="0"/>
              <a:t>2</a:t>
            </a:r>
            <a:r>
              <a:rPr lang="en-US" dirty="0" smtClean="0"/>
              <a:t> from air</a:t>
            </a:r>
          </a:p>
          <a:p>
            <a:pPr lvl="1"/>
            <a:r>
              <a:rPr lang="en-US" dirty="0" smtClean="0"/>
              <a:t>CO from products of primary reformer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902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/>
          <p:cNvCxnSpPr/>
          <p:nvPr/>
        </p:nvCxnSpPr>
        <p:spPr bwMode="auto">
          <a:xfrm>
            <a:off x="7668344" y="2528900"/>
            <a:ext cx="1187624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7.2.5 – Haber Process Diagram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1187624" y="1988840"/>
            <a:ext cx="1296144" cy="108012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483768" y="1988840"/>
            <a:ext cx="1277507" cy="108012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5028365" y="1988840"/>
            <a:ext cx="2714401" cy="108012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5255677" y="4293096"/>
            <a:ext cx="2448272" cy="1008112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2915816" y="4293096"/>
            <a:ext cx="1440160" cy="100811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10" name="Straight Connector 9"/>
          <p:cNvCxnSpPr>
            <a:endCxn id="6" idx="2"/>
          </p:cNvCxnSpPr>
          <p:nvPr/>
        </p:nvCxnSpPr>
        <p:spPr bwMode="auto">
          <a:xfrm>
            <a:off x="6385565" y="2528900"/>
            <a:ext cx="1" cy="54006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Connector 11"/>
          <p:cNvCxnSpPr>
            <a:endCxn id="4" idx="1"/>
          </p:cNvCxnSpPr>
          <p:nvPr/>
        </p:nvCxnSpPr>
        <p:spPr bwMode="auto">
          <a:xfrm>
            <a:off x="0" y="2528900"/>
            <a:ext cx="1187624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Connector 12"/>
          <p:cNvCxnSpPr>
            <a:endCxn id="6" idx="1"/>
          </p:cNvCxnSpPr>
          <p:nvPr/>
        </p:nvCxnSpPr>
        <p:spPr bwMode="auto">
          <a:xfrm>
            <a:off x="3762164" y="2528900"/>
            <a:ext cx="1266201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Connector 15"/>
          <p:cNvCxnSpPr/>
          <p:nvPr/>
        </p:nvCxnSpPr>
        <p:spPr bwMode="auto">
          <a:xfrm>
            <a:off x="7703949" y="4797152"/>
            <a:ext cx="1187624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Connector 16"/>
          <p:cNvCxnSpPr/>
          <p:nvPr/>
        </p:nvCxnSpPr>
        <p:spPr bwMode="auto">
          <a:xfrm>
            <a:off x="8861612" y="2487706"/>
            <a:ext cx="0" cy="2339788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Straight Connector 20"/>
          <p:cNvCxnSpPr/>
          <p:nvPr/>
        </p:nvCxnSpPr>
        <p:spPr bwMode="auto">
          <a:xfrm>
            <a:off x="4356847" y="4827494"/>
            <a:ext cx="898830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Connector 22"/>
          <p:cNvCxnSpPr/>
          <p:nvPr/>
        </p:nvCxnSpPr>
        <p:spPr bwMode="auto">
          <a:xfrm>
            <a:off x="971600" y="4827494"/>
            <a:ext cx="1944216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Straight Connector 24"/>
          <p:cNvCxnSpPr/>
          <p:nvPr/>
        </p:nvCxnSpPr>
        <p:spPr bwMode="auto">
          <a:xfrm>
            <a:off x="3635896" y="3501008"/>
            <a:ext cx="0" cy="792088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Straight Connector 26"/>
          <p:cNvCxnSpPr/>
          <p:nvPr/>
        </p:nvCxnSpPr>
        <p:spPr bwMode="auto">
          <a:xfrm>
            <a:off x="3576918" y="6145306"/>
            <a:ext cx="2902895" cy="3557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Straight Connector 27"/>
          <p:cNvCxnSpPr/>
          <p:nvPr/>
        </p:nvCxnSpPr>
        <p:spPr bwMode="auto">
          <a:xfrm>
            <a:off x="6444208" y="5301208"/>
            <a:ext cx="0" cy="864096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Connector 29"/>
          <p:cNvCxnSpPr/>
          <p:nvPr/>
        </p:nvCxnSpPr>
        <p:spPr bwMode="auto">
          <a:xfrm>
            <a:off x="3635896" y="5301208"/>
            <a:ext cx="0" cy="864096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Straight Arrow Connector 32"/>
          <p:cNvCxnSpPr/>
          <p:nvPr/>
        </p:nvCxnSpPr>
        <p:spPr bwMode="auto">
          <a:xfrm>
            <a:off x="179512" y="2798930"/>
            <a:ext cx="792088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Arrow Connector 33"/>
          <p:cNvCxnSpPr/>
          <p:nvPr/>
        </p:nvCxnSpPr>
        <p:spPr bwMode="auto">
          <a:xfrm>
            <a:off x="4095074" y="2818801"/>
            <a:ext cx="792088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Straight Arrow Connector 34"/>
          <p:cNvCxnSpPr/>
          <p:nvPr/>
        </p:nvCxnSpPr>
        <p:spPr bwMode="auto">
          <a:xfrm>
            <a:off x="7866112" y="2798930"/>
            <a:ext cx="792088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Straight Arrow Connector 35"/>
          <p:cNvCxnSpPr/>
          <p:nvPr/>
        </p:nvCxnSpPr>
        <p:spPr bwMode="auto">
          <a:xfrm flipH="1">
            <a:off x="7884114" y="5013176"/>
            <a:ext cx="756084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Straight Arrow Connector 38"/>
          <p:cNvCxnSpPr/>
          <p:nvPr/>
        </p:nvCxnSpPr>
        <p:spPr bwMode="auto">
          <a:xfrm flipH="1">
            <a:off x="4463988" y="5015081"/>
            <a:ext cx="756084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" name="Straight Arrow Connector 39"/>
          <p:cNvCxnSpPr/>
          <p:nvPr/>
        </p:nvCxnSpPr>
        <p:spPr bwMode="auto">
          <a:xfrm flipH="1">
            <a:off x="1565666" y="5015081"/>
            <a:ext cx="756084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Straight Arrow Connector 40"/>
          <p:cNvCxnSpPr/>
          <p:nvPr/>
        </p:nvCxnSpPr>
        <p:spPr bwMode="auto">
          <a:xfrm>
            <a:off x="4632321" y="6381328"/>
            <a:ext cx="792088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Straight Arrow Connector 41"/>
          <p:cNvCxnSpPr/>
          <p:nvPr/>
        </p:nvCxnSpPr>
        <p:spPr bwMode="auto">
          <a:xfrm flipV="1">
            <a:off x="3786046" y="3538319"/>
            <a:ext cx="0" cy="57606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Straight Connector 43"/>
          <p:cNvCxnSpPr/>
          <p:nvPr/>
        </p:nvCxnSpPr>
        <p:spPr bwMode="auto">
          <a:xfrm>
            <a:off x="7380312" y="3068960"/>
            <a:ext cx="0" cy="792088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Straight Arrow Connector 44"/>
          <p:cNvCxnSpPr/>
          <p:nvPr/>
        </p:nvCxnSpPr>
        <p:spPr bwMode="auto">
          <a:xfrm>
            <a:off x="7524328" y="3159623"/>
            <a:ext cx="0" cy="68276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7" name="TextBox 46"/>
          <p:cNvSpPr txBox="1"/>
          <p:nvPr/>
        </p:nvSpPr>
        <p:spPr>
          <a:xfrm>
            <a:off x="0" y="1954795"/>
            <a:ext cx="1259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CH</a:t>
            </a:r>
            <a:r>
              <a:rPr lang="en-US" sz="1200" baseline="-25000" dirty="0" smtClean="0">
                <a:solidFill>
                  <a:srgbClr val="000000"/>
                </a:solidFill>
              </a:rPr>
              <a:t>4</a:t>
            </a:r>
            <a:r>
              <a:rPr lang="en-US" sz="1200" dirty="0" smtClean="0">
                <a:solidFill>
                  <a:srgbClr val="000000"/>
                </a:solidFill>
              </a:rPr>
              <a:t>(g), H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O(g), N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(g), ½O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(g) 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861302" y="1988840"/>
            <a:ext cx="1259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N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(g), CO(g), 2H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(g), H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O(g)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742766" y="2125158"/>
            <a:ext cx="12596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N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(g), 3H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(g)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028365" y="2026042"/>
            <a:ext cx="27144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CO(g) + H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O(g) </a:t>
            </a:r>
            <a:r>
              <a:rPr lang="en-US" sz="1200" dirty="0" smtClean="0">
                <a:solidFill>
                  <a:srgbClr val="000000"/>
                </a:solidFill>
                <a:sym typeface="Wingdings" pitchFamily="2" charset="2"/>
              </a:rPr>
              <a:t> CO</a:t>
            </a:r>
            <a:r>
              <a:rPr lang="en-US" sz="1200" baseline="-25000" dirty="0" smtClean="0">
                <a:solidFill>
                  <a:srgbClr val="000000"/>
                </a:solidFill>
                <a:sym typeface="Wingdings" pitchFamily="2" charset="2"/>
              </a:rPr>
              <a:t>2</a:t>
            </a:r>
            <a:r>
              <a:rPr lang="en-US" sz="1200" dirty="0" smtClean="0">
                <a:solidFill>
                  <a:srgbClr val="000000"/>
                </a:solidFill>
                <a:sym typeface="Wingdings" pitchFamily="2" charset="2"/>
              </a:rPr>
              <a:t>(g) + 3H</a:t>
            </a:r>
            <a:r>
              <a:rPr lang="en-US" sz="1200" baseline="-25000" dirty="0" smtClean="0">
                <a:solidFill>
                  <a:srgbClr val="000000"/>
                </a:solidFill>
                <a:sym typeface="Wingdings" pitchFamily="2" charset="2"/>
              </a:rPr>
              <a:t>2</a:t>
            </a:r>
            <a:r>
              <a:rPr lang="en-US" sz="1200" dirty="0" smtClean="0">
                <a:solidFill>
                  <a:srgbClr val="000000"/>
                </a:solidFill>
                <a:sym typeface="Wingdings" pitchFamily="2" charset="2"/>
              </a:rPr>
              <a:t>(g)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742766" y="4437112"/>
            <a:ext cx="12596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N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(g), 3H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(g)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087815" y="2587968"/>
            <a:ext cx="1259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Fe catalyst</a:t>
            </a: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400</a:t>
            </a:r>
            <a:r>
              <a:rPr lang="en-US" sz="1200" baseline="30000" dirty="0" smtClean="0">
                <a:solidFill>
                  <a:srgbClr val="000000"/>
                </a:solidFill>
              </a:rPr>
              <a:t>o</a:t>
            </a:r>
            <a:r>
              <a:rPr lang="en-US" sz="1200" dirty="0" smtClean="0">
                <a:solidFill>
                  <a:srgbClr val="000000"/>
                </a:solidFill>
              </a:rPr>
              <a:t>C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444317" y="2552962"/>
            <a:ext cx="1259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Cu catalyst</a:t>
            </a: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220</a:t>
            </a:r>
            <a:r>
              <a:rPr lang="en-US" sz="1200" baseline="30000" dirty="0" smtClean="0">
                <a:solidFill>
                  <a:srgbClr val="000000"/>
                </a:solidFill>
              </a:rPr>
              <a:t>o</a:t>
            </a:r>
            <a:r>
              <a:rPr lang="en-US" sz="1200" dirty="0" smtClean="0">
                <a:solidFill>
                  <a:srgbClr val="000000"/>
                </a:solidFill>
              </a:rPr>
              <a:t>C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087007" y="4298612"/>
            <a:ext cx="27144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N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(g) + 2H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(g) </a:t>
            </a:r>
            <a:r>
              <a:rPr lang="en-US" sz="1200" dirty="0" smtClean="0">
                <a:solidFill>
                  <a:srgbClr val="000000"/>
                </a:solidFill>
                <a:latin typeface="Cambria"/>
              </a:rPr>
              <a:t>⇌ </a:t>
            </a:r>
            <a:r>
              <a:rPr lang="en-US" sz="1200" dirty="0" smtClean="0">
                <a:solidFill>
                  <a:srgbClr val="000000"/>
                </a:solidFill>
              </a:rPr>
              <a:t>2NH</a:t>
            </a:r>
            <a:r>
              <a:rPr lang="en-US" sz="1200" baseline="-25000" dirty="0" smtClean="0">
                <a:solidFill>
                  <a:srgbClr val="000000"/>
                </a:solidFill>
              </a:rPr>
              <a:t>3</a:t>
            </a:r>
            <a:r>
              <a:rPr lang="en-US" sz="1200" dirty="0" smtClean="0">
                <a:solidFill>
                  <a:srgbClr val="000000"/>
                </a:solidFill>
              </a:rPr>
              <a:t>(g)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083142" y="4874676"/>
            <a:ext cx="27144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Fe catalyst, 450</a:t>
            </a:r>
            <a:r>
              <a:rPr lang="en-US" sz="1200" baseline="30000" dirty="0" smtClean="0">
                <a:solidFill>
                  <a:srgbClr val="000000"/>
                </a:solidFill>
              </a:rPr>
              <a:t>o</a:t>
            </a:r>
            <a:r>
              <a:rPr lang="en-US" sz="1200" dirty="0" smtClean="0">
                <a:solidFill>
                  <a:srgbClr val="000000"/>
                </a:solidFill>
              </a:rPr>
              <a:t>C</a:t>
            </a: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15% conversion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355976" y="5736867"/>
            <a:ext cx="12596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N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(g), 3H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(g)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212214" y="4454623"/>
            <a:ext cx="12596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cooled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481373" y="5308883"/>
            <a:ext cx="12596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condenser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501643" y="3703892"/>
            <a:ext cx="12596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air, </a:t>
            </a:r>
            <a:r>
              <a:rPr lang="en-US" sz="1200" dirty="0" err="1" smtClean="0">
                <a:solidFill>
                  <a:srgbClr val="000000"/>
                </a:solidFill>
              </a:rPr>
              <a:t>etc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971600" y="4438889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removal of ammonia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-871392" y="4658652"/>
            <a:ext cx="27144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2NH</a:t>
            </a:r>
            <a:r>
              <a:rPr lang="en-US" sz="1200" baseline="-25000" dirty="0" smtClean="0">
                <a:solidFill>
                  <a:srgbClr val="000000"/>
                </a:solidFill>
              </a:rPr>
              <a:t>3</a:t>
            </a:r>
            <a:r>
              <a:rPr lang="en-US" sz="1200" dirty="0" smtClean="0">
                <a:solidFill>
                  <a:srgbClr val="000000"/>
                </a:solidFill>
              </a:rPr>
              <a:t>(l)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991862" y="4566318"/>
            <a:ext cx="13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N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(g) + 2H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(g) </a:t>
            </a:r>
            <a:r>
              <a:rPr lang="en-US" sz="1200" dirty="0" smtClean="0">
                <a:solidFill>
                  <a:srgbClr val="000000"/>
                </a:solidFill>
                <a:latin typeface="Cambria"/>
              </a:rPr>
              <a:t>+ </a:t>
            </a:r>
            <a:r>
              <a:rPr lang="en-US" sz="1200" dirty="0" smtClean="0">
                <a:solidFill>
                  <a:srgbClr val="000000"/>
                </a:solidFill>
              </a:rPr>
              <a:t>2NH</a:t>
            </a:r>
            <a:r>
              <a:rPr lang="en-US" sz="1200" baseline="-25000" dirty="0" smtClean="0">
                <a:solidFill>
                  <a:srgbClr val="000000"/>
                </a:solidFill>
              </a:rPr>
              <a:t>3</a:t>
            </a:r>
            <a:r>
              <a:rPr lang="en-US" sz="1200" dirty="0" smtClean="0">
                <a:solidFill>
                  <a:srgbClr val="000000"/>
                </a:solidFill>
              </a:rPr>
              <a:t>(l)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717631" y="3980891"/>
            <a:ext cx="12596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reaction vessel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7703949" y="5027983"/>
            <a:ext cx="1259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compressed to 250 </a:t>
            </a:r>
            <a:r>
              <a:rPr lang="en-US" sz="1200" dirty="0" err="1" smtClean="0">
                <a:solidFill>
                  <a:srgbClr val="000000"/>
                </a:solidFill>
              </a:rPr>
              <a:t>atm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012160" y="3159623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CO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(g) absorbed into K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CO</a:t>
            </a:r>
            <a:r>
              <a:rPr lang="en-US" sz="1200" baseline="-25000" dirty="0" smtClean="0">
                <a:solidFill>
                  <a:srgbClr val="000000"/>
                </a:solidFill>
              </a:rPr>
              <a:t>3</a:t>
            </a:r>
            <a:r>
              <a:rPr lang="en-US" sz="1200" dirty="0" smtClean="0">
                <a:solidFill>
                  <a:srgbClr val="000000"/>
                </a:solidFill>
              </a:rPr>
              <a:t>(</a:t>
            </a:r>
            <a:r>
              <a:rPr lang="en-US" sz="1200" dirty="0" err="1" smtClean="0">
                <a:solidFill>
                  <a:srgbClr val="000000"/>
                </a:solidFill>
              </a:rPr>
              <a:t>aq</a:t>
            </a:r>
            <a:r>
              <a:rPr lang="en-US" sz="1200" dirty="0" smtClean="0">
                <a:solidFill>
                  <a:srgbClr val="000000"/>
                </a:solidFill>
              </a:rPr>
              <a:t>)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424408" y="1677379"/>
            <a:ext cx="19559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two-stage shift reactor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187623" y="1677378"/>
            <a:ext cx="25533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primary and secondary reformers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164409" y="2070373"/>
            <a:ext cx="135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CH</a:t>
            </a:r>
            <a:r>
              <a:rPr lang="en-US" sz="1200" baseline="-25000" dirty="0" smtClean="0">
                <a:solidFill>
                  <a:srgbClr val="000000"/>
                </a:solidFill>
              </a:rPr>
              <a:t>4</a:t>
            </a:r>
            <a:r>
              <a:rPr lang="en-US" sz="1200" dirty="0" smtClean="0">
                <a:solidFill>
                  <a:srgbClr val="000000"/>
                </a:solidFill>
              </a:rPr>
              <a:t>(g) + H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O(g)</a:t>
            </a:r>
          </a:p>
          <a:p>
            <a:pPr algn="ctr"/>
            <a:endParaRPr lang="en-US" sz="1200" dirty="0">
              <a:solidFill>
                <a:srgbClr val="000000"/>
              </a:solidFill>
            </a:endParaRPr>
          </a:p>
          <a:p>
            <a:pPr algn="ctr"/>
            <a:endParaRPr lang="en-US" sz="1200" dirty="0" smtClean="0">
              <a:solidFill>
                <a:srgbClr val="000000"/>
              </a:solidFill>
            </a:endParaRP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CO(g) + 3H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(g)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43921" y="2113401"/>
            <a:ext cx="135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½O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(g) + H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(g) </a:t>
            </a:r>
          </a:p>
          <a:p>
            <a:pPr algn="ctr"/>
            <a:endParaRPr lang="en-US" sz="1200" dirty="0">
              <a:solidFill>
                <a:srgbClr val="000000"/>
              </a:solidFill>
            </a:endParaRPr>
          </a:p>
          <a:p>
            <a:pPr algn="ctr"/>
            <a:endParaRPr lang="en-US" sz="1200" dirty="0" smtClean="0">
              <a:solidFill>
                <a:srgbClr val="000000"/>
              </a:solidFill>
            </a:endParaRP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H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O(g) </a:t>
            </a:r>
            <a:endParaRPr lang="en-US" sz="1200" dirty="0">
              <a:solidFill>
                <a:srgbClr val="000000"/>
              </a:solidFill>
            </a:endParaRPr>
          </a:p>
        </p:txBody>
      </p:sp>
      <p:cxnSp>
        <p:nvCxnSpPr>
          <p:cNvPr id="76" name="Straight Arrow Connector 75"/>
          <p:cNvCxnSpPr/>
          <p:nvPr/>
        </p:nvCxnSpPr>
        <p:spPr bwMode="auto">
          <a:xfrm>
            <a:off x="1835696" y="2303041"/>
            <a:ext cx="6551" cy="34603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7" name="Straight Arrow Connector 76"/>
          <p:cNvCxnSpPr/>
          <p:nvPr/>
        </p:nvCxnSpPr>
        <p:spPr bwMode="auto">
          <a:xfrm>
            <a:off x="3104638" y="2355885"/>
            <a:ext cx="6551" cy="34603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6520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7.2.5 – Haber Process Conditions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conditions used in the Haber process are set using the Principles of Le </a:t>
            </a:r>
            <a:r>
              <a:rPr lang="en-US" dirty="0" err="1" smtClean="0"/>
              <a:t>Chatelier</a:t>
            </a:r>
            <a:r>
              <a:rPr lang="en-US" dirty="0" smtClean="0"/>
              <a:t> to achieve a satisfactory yield of ammonia at a reasonably economic rate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N</a:t>
            </a:r>
            <a:r>
              <a:rPr lang="en-US" baseline="-25000" dirty="0">
                <a:solidFill>
                  <a:srgbClr val="C00000"/>
                </a:solidFill>
              </a:rPr>
              <a:t>2</a:t>
            </a:r>
            <a:r>
              <a:rPr lang="en-US" dirty="0">
                <a:solidFill>
                  <a:srgbClr val="C00000"/>
                </a:solidFill>
              </a:rPr>
              <a:t>(g) + 3H</a:t>
            </a:r>
            <a:r>
              <a:rPr lang="en-US" baseline="-25000" dirty="0">
                <a:solidFill>
                  <a:srgbClr val="C00000"/>
                </a:solidFill>
              </a:rPr>
              <a:t>2</a:t>
            </a:r>
            <a:r>
              <a:rPr lang="en-US" dirty="0">
                <a:solidFill>
                  <a:srgbClr val="C00000"/>
                </a:solidFill>
              </a:rPr>
              <a:t>(g) </a:t>
            </a:r>
            <a:r>
              <a:rPr lang="en-US" dirty="0">
                <a:solidFill>
                  <a:srgbClr val="C00000"/>
                </a:solidFill>
                <a:latin typeface="Cambria"/>
              </a:rPr>
              <a:t>⇌ </a:t>
            </a:r>
            <a:r>
              <a:rPr lang="en-US" dirty="0">
                <a:solidFill>
                  <a:srgbClr val="C00000"/>
                </a:solidFill>
              </a:rPr>
              <a:t>2NH</a:t>
            </a:r>
            <a:r>
              <a:rPr lang="en-US" baseline="-25000" dirty="0">
                <a:solidFill>
                  <a:srgbClr val="C00000"/>
                </a:solidFill>
              </a:rPr>
              <a:t>3</a:t>
            </a:r>
            <a:r>
              <a:rPr lang="en-US" dirty="0">
                <a:solidFill>
                  <a:srgbClr val="C00000"/>
                </a:solidFill>
              </a:rPr>
              <a:t>(g)    </a:t>
            </a:r>
            <a:r>
              <a:rPr lang="en-US" sz="2000" dirty="0">
                <a:solidFill>
                  <a:srgbClr val="C00000"/>
                </a:solidFill>
                <a:latin typeface="Cambria"/>
              </a:rPr>
              <a:t>∆</a:t>
            </a:r>
            <a:r>
              <a:rPr lang="en-US" sz="2000" dirty="0">
                <a:solidFill>
                  <a:srgbClr val="C00000"/>
                </a:solidFill>
              </a:rPr>
              <a:t>H = -92 kJ </a:t>
            </a:r>
            <a:r>
              <a:rPr lang="en-US" sz="2000" dirty="0" smtClean="0">
                <a:solidFill>
                  <a:srgbClr val="C00000"/>
                </a:solidFill>
              </a:rPr>
              <a:t>mol</a:t>
            </a:r>
            <a:r>
              <a:rPr lang="en-US" sz="2000" baseline="30000" dirty="0" smtClean="0">
                <a:solidFill>
                  <a:srgbClr val="C00000"/>
                </a:solidFill>
              </a:rPr>
              <a:t>-1</a:t>
            </a:r>
            <a:endParaRPr lang="en-US" dirty="0" smtClean="0"/>
          </a:p>
          <a:p>
            <a:r>
              <a:rPr lang="en-US" dirty="0" smtClean="0"/>
              <a:t>The highest yield is produced using</a:t>
            </a:r>
          </a:p>
          <a:p>
            <a:pPr lvl="1"/>
            <a:r>
              <a:rPr lang="en-US" dirty="0" smtClean="0"/>
              <a:t>High pressures (favors less molecules)</a:t>
            </a:r>
          </a:p>
          <a:p>
            <a:pPr lvl="1"/>
            <a:r>
              <a:rPr lang="en-US" dirty="0" smtClean="0"/>
              <a:t>Low temperatures (favors exothermic reaction)</a:t>
            </a:r>
          </a:p>
          <a:p>
            <a:r>
              <a:rPr lang="en-US" dirty="0" smtClean="0"/>
              <a:t>But, economically, it’s better to increase the rate</a:t>
            </a:r>
          </a:p>
          <a:p>
            <a:pPr lvl="1"/>
            <a:r>
              <a:rPr lang="en-US" dirty="0" smtClean="0"/>
              <a:t>High temperature, high pressure, in the presence of a catalyst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148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7.2.5 – Haber Choice of Pressure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4"/>
            <a:ext cx="8892480" cy="4392488"/>
          </a:xfrm>
        </p:spPr>
        <p:txBody>
          <a:bodyPr/>
          <a:lstStyle/>
          <a:p>
            <a:r>
              <a:rPr lang="en-US" dirty="0" smtClean="0"/>
              <a:t>For reasons discussed in 7.2.3, the choice of a high pressure will favor the side of equilibrium containing less moles of gas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N</a:t>
            </a:r>
            <a:r>
              <a:rPr lang="en-US" baseline="-25000" dirty="0">
                <a:solidFill>
                  <a:srgbClr val="C00000"/>
                </a:solidFill>
              </a:rPr>
              <a:t>2</a:t>
            </a:r>
            <a:r>
              <a:rPr lang="en-US" dirty="0">
                <a:solidFill>
                  <a:srgbClr val="C00000"/>
                </a:solidFill>
              </a:rPr>
              <a:t>(g) + 3H</a:t>
            </a:r>
            <a:r>
              <a:rPr lang="en-US" baseline="-25000" dirty="0">
                <a:solidFill>
                  <a:srgbClr val="C00000"/>
                </a:solidFill>
              </a:rPr>
              <a:t>2</a:t>
            </a:r>
            <a:r>
              <a:rPr lang="en-US" dirty="0">
                <a:solidFill>
                  <a:srgbClr val="C00000"/>
                </a:solidFill>
              </a:rPr>
              <a:t>(g) </a:t>
            </a:r>
            <a:r>
              <a:rPr lang="en-US" dirty="0">
                <a:solidFill>
                  <a:srgbClr val="C00000"/>
                </a:solidFill>
                <a:latin typeface="Cambria"/>
              </a:rPr>
              <a:t>⇌ </a:t>
            </a:r>
            <a:r>
              <a:rPr lang="en-US" b="1" dirty="0">
                <a:solidFill>
                  <a:srgbClr val="C00000"/>
                </a:solidFill>
              </a:rPr>
              <a:t>2NH</a:t>
            </a:r>
            <a:r>
              <a:rPr lang="en-US" b="1" baseline="-25000" dirty="0">
                <a:solidFill>
                  <a:srgbClr val="C00000"/>
                </a:solidFill>
              </a:rPr>
              <a:t>3</a:t>
            </a:r>
            <a:r>
              <a:rPr lang="en-US" b="1" dirty="0">
                <a:solidFill>
                  <a:srgbClr val="C00000"/>
                </a:solidFill>
              </a:rPr>
              <a:t>(g)</a:t>
            </a:r>
            <a:r>
              <a:rPr lang="en-US" dirty="0">
                <a:solidFill>
                  <a:srgbClr val="C00000"/>
                </a:solidFill>
              </a:rPr>
              <a:t>    </a:t>
            </a:r>
            <a:r>
              <a:rPr lang="en-US" sz="2000" dirty="0">
                <a:solidFill>
                  <a:srgbClr val="C00000"/>
                </a:solidFill>
                <a:latin typeface="Cambria"/>
              </a:rPr>
              <a:t>∆</a:t>
            </a:r>
            <a:r>
              <a:rPr lang="en-US" sz="2000" dirty="0">
                <a:solidFill>
                  <a:srgbClr val="C00000"/>
                </a:solidFill>
              </a:rPr>
              <a:t>H = -92 kJ </a:t>
            </a:r>
            <a:r>
              <a:rPr lang="en-US" sz="2000" dirty="0" smtClean="0">
                <a:solidFill>
                  <a:srgbClr val="C00000"/>
                </a:solidFill>
              </a:rPr>
              <a:t>mol</a:t>
            </a:r>
            <a:r>
              <a:rPr lang="en-US" sz="2000" baseline="30000" dirty="0" smtClean="0">
                <a:solidFill>
                  <a:srgbClr val="C00000"/>
                </a:solidFill>
              </a:rPr>
              <a:t>-1</a:t>
            </a:r>
            <a:endParaRPr lang="en-US" dirty="0" smtClean="0"/>
          </a:p>
          <a:p>
            <a:pPr lvl="1"/>
            <a:r>
              <a:rPr lang="en-US" dirty="0" smtClean="0"/>
              <a:t>4 moles in reactants vs. 2 moles in products</a:t>
            </a:r>
          </a:p>
          <a:p>
            <a:r>
              <a:rPr lang="en-US" dirty="0" smtClean="0"/>
              <a:t>Also favored for kinetic reasons and most industrial plants operate at 200-250 </a:t>
            </a:r>
            <a:r>
              <a:rPr lang="en-US" dirty="0" err="1" smtClean="0"/>
              <a:t>atm’s</a:t>
            </a:r>
            <a:r>
              <a:rPr lang="en-US" dirty="0"/>
              <a:t> </a:t>
            </a:r>
            <a:r>
              <a:rPr lang="en-US" dirty="0" smtClean="0"/>
              <a:t>(some +1000 </a:t>
            </a:r>
            <a:r>
              <a:rPr lang="en-US" dirty="0" err="1" smtClean="0"/>
              <a:t>atm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Higher pressure reaction vessels are very expensive as special chromium steel is used</a:t>
            </a:r>
          </a:p>
          <a:p>
            <a:pPr lvl="1"/>
            <a:r>
              <a:rPr lang="en-US" dirty="0" smtClean="0"/>
              <a:t>The decision is made by balancing the high initial costs against eventual profit of increased yield</a:t>
            </a:r>
          </a:p>
        </p:txBody>
      </p:sp>
    </p:spTree>
    <p:extLst>
      <p:ext uri="{BB962C8B-B14F-4D97-AF65-F5344CB8AC3E}">
        <p14:creationId xmlns:p14="http://schemas.microsoft.com/office/powerpoint/2010/main" val="358222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7.2.5 – Haber Choice of Temperature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2736"/>
            <a:ext cx="8712968" cy="4392488"/>
          </a:xfrm>
        </p:spPr>
        <p:txBody>
          <a:bodyPr/>
          <a:lstStyle/>
          <a:p>
            <a:r>
              <a:rPr lang="en-US" dirty="0" smtClean="0"/>
              <a:t>The process is exothermic, so lowering the temperature would favor the products: </a:t>
            </a:r>
          </a:p>
          <a:p>
            <a:pPr marL="742950" lvl="2" indent="-342900">
              <a:buSzPct val="110000"/>
            </a:pPr>
            <a:r>
              <a:rPr lang="en-US" dirty="0">
                <a:solidFill>
                  <a:srgbClr val="C00000"/>
                </a:solidFill>
              </a:rPr>
              <a:t>N</a:t>
            </a:r>
            <a:r>
              <a:rPr lang="en-US" baseline="-25000" dirty="0">
                <a:solidFill>
                  <a:srgbClr val="C00000"/>
                </a:solidFill>
              </a:rPr>
              <a:t>2</a:t>
            </a:r>
            <a:r>
              <a:rPr lang="en-US" dirty="0">
                <a:solidFill>
                  <a:srgbClr val="C00000"/>
                </a:solidFill>
              </a:rPr>
              <a:t>(g) + 3H</a:t>
            </a:r>
            <a:r>
              <a:rPr lang="en-US" baseline="-25000" dirty="0">
                <a:solidFill>
                  <a:srgbClr val="C00000"/>
                </a:solidFill>
              </a:rPr>
              <a:t>2</a:t>
            </a:r>
            <a:r>
              <a:rPr lang="en-US" dirty="0">
                <a:solidFill>
                  <a:srgbClr val="C00000"/>
                </a:solidFill>
              </a:rPr>
              <a:t>(g) </a:t>
            </a:r>
            <a:r>
              <a:rPr lang="en-US" dirty="0">
                <a:solidFill>
                  <a:srgbClr val="C00000"/>
                </a:solidFill>
                <a:latin typeface="Cambria"/>
              </a:rPr>
              <a:t>⇌ </a:t>
            </a:r>
            <a:r>
              <a:rPr lang="en-US" dirty="0">
                <a:solidFill>
                  <a:srgbClr val="C00000"/>
                </a:solidFill>
              </a:rPr>
              <a:t>2NH</a:t>
            </a:r>
            <a:r>
              <a:rPr lang="en-US" baseline="-25000" dirty="0">
                <a:solidFill>
                  <a:srgbClr val="C00000"/>
                </a:solidFill>
              </a:rPr>
              <a:t>3</a:t>
            </a:r>
            <a:r>
              <a:rPr lang="en-US" dirty="0">
                <a:solidFill>
                  <a:srgbClr val="C00000"/>
                </a:solidFill>
              </a:rPr>
              <a:t>(g)    </a:t>
            </a:r>
            <a:r>
              <a:rPr lang="en-US" sz="1600" dirty="0">
                <a:solidFill>
                  <a:srgbClr val="C00000"/>
                </a:solidFill>
                <a:latin typeface="Cambria"/>
              </a:rPr>
              <a:t>∆</a:t>
            </a:r>
            <a:r>
              <a:rPr lang="en-US" sz="1600" dirty="0">
                <a:solidFill>
                  <a:srgbClr val="C00000"/>
                </a:solidFill>
              </a:rPr>
              <a:t>H = -92 kJ </a:t>
            </a:r>
            <a:r>
              <a:rPr lang="en-US" sz="1600" dirty="0" smtClean="0">
                <a:solidFill>
                  <a:srgbClr val="C00000"/>
                </a:solidFill>
              </a:rPr>
              <a:t>mol</a:t>
            </a:r>
            <a:r>
              <a:rPr lang="en-US" sz="1600" baseline="30000" dirty="0" smtClean="0">
                <a:solidFill>
                  <a:srgbClr val="C00000"/>
                </a:solidFill>
              </a:rPr>
              <a:t>-1</a:t>
            </a:r>
            <a:endParaRPr lang="en-US" dirty="0" smtClean="0"/>
          </a:p>
          <a:p>
            <a:r>
              <a:rPr lang="en-US" dirty="0" smtClean="0"/>
              <a:t>By raising the temperature, you would assume it would result in less ammonia in the equilibrium mixture</a:t>
            </a:r>
          </a:p>
          <a:p>
            <a:r>
              <a:rPr lang="en-US" dirty="0" smtClean="0"/>
              <a:t>There are three reasons why temperature is raised:</a:t>
            </a:r>
          </a:p>
          <a:p>
            <a:pPr lvl="1"/>
            <a:r>
              <a:rPr lang="en-US" dirty="0" smtClean="0"/>
              <a:t>Low temp = slow reaction</a:t>
            </a:r>
          </a:p>
          <a:p>
            <a:pPr lvl="1"/>
            <a:r>
              <a:rPr lang="en-US" dirty="0" smtClean="0"/>
              <a:t>The catalyst used has an optimum operating temperature</a:t>
            </a:r>
          </a:p>
          <a:p>
            <a:pPr lvl="1"/>
            <a:r>
              <a:rPr lang="en-US" dirty="0" smtClean="0"/>
              <a:t>Ammonia can be condensed, N</a:t>
            </a:r>
            <a:r>
              <a:rPr lang="en-US" baseline="-25000" dirty="0" smtClean="0"/>
              <a:t>2</a:t>
            </a:r>
            <a:r>
              <a:rPr lang="en-US" dirty="0" smtClean="0"/>
              <a:t> and H</a:t>
            </a:r>
            <a:r>
              <a:rPr lang="en-US" baseline="-25000" dirty="0" smtClean="0"/>
              <a:t>2</a:t>
            </a:r>
            <a:r>
              <a:rPr lang="en-US" dirty="0" smtClean="0"/>
              <a:t> reused and not wasted, so low yield is a small concern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75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7.2.5 – Haber, use of catalyst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052736"/>
            <a:ext cx="8712968" cy="4392488"/>
          </a:xfrm>
        </p:spPr>
        <p:txBody>
          <a:bodyPr/>
          <a:lstStyle/>
          <a:p>
            <a:r>
              <a:rPr lang="en-US" dirty="0" smtClean="0"/>
              <a:t>Uses a catalyst of freshly produced, finely divided iron</a:t>
            </a:r>
          </a:p>
          <a:p>
            <a:pPr lvl="1"/>
            <a:r>
              <a:rPr lang="en-US" dirty="0" smtClean="0"/>
              <a:t>Produced by reduction from Fe</a:t>
            </a:r>
            <a:r>
              <a:rPr lang="en-US" baseline="-25000" dirty="0" smtClean="0"/>
              <a:t>3</a:t>
            </a:r>
            <a:r>
              <a:rPr lang="en-US" dirty="0" smtClean="0"/>
              <a:t>O</a:t>
            </a:r>
            <a:r>
              <a:rPr lang="en-US" baseline="-25000" dirty="0" smtClean="0"/>
              <a:t>4</a:t>
            </a:r>
            <a:r>
              <a:rPr lang="en-US" dirty="0" smtClean="0"/>
              <a:t> (magnetite)</a:t>
            </a:r>
          </a:p>
          <a:p>
            <a:pPr lvl="1"/>
            <a:r>
              <a:rPr lang="en-US" dirty="0" smtClean="0"/>
              <a:t>Used because it reduces the time to reach equilibrium</a:t>
            </a:r>
          </a:p>
          <a:p>
            <a:r>
              <a:rPr lang="en-US" dirty="0" smtClean="0"/>
              <a:t>A promoter (which improves the performance of a catalyst) is often used: molybdenum, potassium oxide, aluminum oxide, potassium hydroxide</a:t>
            </a:r>
          </a:p>
          <a:p>
            <a:r>
              <a:rPr lang="en-US" dirty="0" smtClean="0"/>
              <a:t>A typical industrial plant operates at 250 </a:t>
            </a:r>
            <a:r>
              <a:rPr lang="en-US" dirty="0" err="1" smtClean="0"/>
              <a:t>atm</a:t>
            </a:r>
            <a:r>
              <a:rPr lang="en-US" dirty="0" smtClean="0"/>
              <a:t> and 	450</a:t>
            </a:r>
            <a:r>
              <a:rPr lang="en-US" baseline="30000" dirty="0" smtClean="0"/>
              <a:t>o</a:t>
            </a:r>
            <a:r>
              <a:rPr lang="en-US" dirty="0" smtClean="0"/>
              <a:t>C and produces a conversion to ammonia 	of about 15%. Ammonia can be removed and 	the process continues. </a:t>
            </a:r>
          </a:p>
        </p:txBody>
      </p:sp>
    </p:spTree>
    <p:extLst>
      <p:ext uri="{BB962C8B-B14F-4D97-AF65-F5344CB8AC3E}">
        <p14:creationId xmlns:p14="http://schemas.microsoft.com/office/powerpoint/2010/main" val="342113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7.2.5 – Haber Mechanism on Iron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4"/>
            <a:ext cx="2963890" cy="496855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Through the mechanism of chemisorption, N</a:t>
            </a:r>
            <a:r>
              <a:rPr lang="en-US" baseline="-25000" dirty="0" smtClean="0"/>
              <a:t>2</a:t>
            </a:r>
            <a:r>
              <a:rPr lang="en-US" dirty="0" smtClean="0"/>
              <a:t> and H</a:t>
            </a:r>
            <a:r>
              <a:rPr lang="en-US" baseline="-25000" dirty="0" smtClean="0"/>
              <a:t>2</a:t>
            </a:r>
            <a:r>
              <a:rPr lang="en-US" dirty="0" smtClean="0"/>
              <a:t> molecules dissociate into their ions on the iron surface, speeding up the reaction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410" y="1556792"/>
            <a:ext cx="5610200" cy="5161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549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/>
          <p:cNvCxnSpPr/>
          <p:nvPr/>
        </p:nvCxnSpPr>
        <p:spPr bwMode="auto">
          <a:xfrm>
            <a:off x="7668344" y="2528900"/>
            <a:ext cx="1187624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7.2.5 – Haber Process Diagram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1187624" y="1988840"/>
            <a:ext cx="1296144" cy="108012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483768" y="1988840"/>
            <a:ext cx="1277507" cy="108012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5028365" y="1988840"/>
            <a:ext cx="2714401" cy="108012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5255677" y="4293096"/>
            <a:ext cx="2448272" cy="1008112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2915816" y="4293096"/>
            <a:ext cx="1440160" cy="100811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10" name="Straight Connector 9"/>
          <p:cNvCxnSpPr>
            <a:endCxn id="6" idx="2"/>
          </p:cNvCxnSpPr>
          <p:nvPr/>
        </p:nvCxnSpPr>
        <p:spPr bwMode="auto">
          <a:xfrm>
            <a:off x="6385565" y="2528900"/>
            <a:ext cx="1" cy="54006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Connector 11"/>
          <p:cNvCxnSpPr>
            <a:endCxn id="4" idx="1"/>
          </p:cNvCxnSpPr>
          <p:nvPr/>
        </p:nvCxnSpPr>
        <p:spPr bwMode="auto">
          <a:xfrm>
            <a:off x="0" y="2528900"/>
            <a:ext cx="1187624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Connector 12"/>
          <p:cNvCxnSpPr>
            <a:endCxn id="6" idx="1"/>
          </p:cNvCxnSpPr>
          <p:nvPr/>
        </p:nvCxnSpPr>
        <p:spPr bwMode="auto">
          <a:xfrm>
            <a:off x="3762164" y="2528900"/>
            <a:ext cx="1266201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Connector 15"/>
          <p:cNvCxnSpPr/>
          <p:nvPr/>
        </p:nvCxnSpPr>
        <p:spPr bwMode="auto">
          <a:xfrm>
            <a:off x="7703949" y="4797152"/>
            <a:ext cx="1187624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Connector 16"/>
          <p:cNvCxnSpPr/>
          <p:nvPr/>
        </p:nvCxnSpPr>
        <p:spPr bwMode="auto">
          <a:xfrm>
            <a:off x="8861612" y="2487706"/>
            <a:ext cx="0" cy="2339788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Straight Connector 20"/>
          <p:cNvCxnSpPr/>
          <p:nvPr/>
        </p:nvCxnSpPr>
        <p:spPr bwMode="auto">
          <a:xfrm>
            <a:off x="4356847" y="4827494"/>
            <a:ext cx="898830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Connector 22"/>
          <p:cNvCxnSpPr/>
          <p:nvPr/>
        </p:nvCxnSpPr>
        <p:spPr bwMode="auto">
          <a:xfrm>
            <a:off x="971600" y="4827494"/>
            <a:ext cx="1944216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Straight Connector 24"/>
          <p:cNvCxnSpPr/>
          <p:nvPr/>
        </p:nvCxnSpPr>
        <p:spPr bwMode="auto">
          <a:xfrm>
            <a:off x="3635896" y="3501008"/>
            <a:ext cx="0" cy="792088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Straight Connector 26"/>
          <p:cNvCxnSpPr/>
          <p:nvPr/>
        </p:nvCxnSpPr>
        <p:spPr bwMode="auto">
          <a:xfrm>
            <a:off x="3576918" y="6145306"/>
            <a:ext cx="2902895" cy="3557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Straight Connector 27"/>
          <p:cNvCxnSpPr/>
          <p:nvPr/>
        </p:nvCxnSpPr>
        <p:spPr bwMode="auto">
          <a:xfrm>
            <a:off x="6444208" y="5301208"/>
            <a:ext cx="0" cy="864096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Connector 29"/>
          <p:cNvCxnSpPr/>
          <p:nvPr/>
        </p:nvCxnSpPr>
        <p:spPr bwMode="auto">
          <a:xfrm>
            <a:off x="3635896" y="5301208"/>
            <a:ext cx="0" cy="864096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Straight Arrow Connector 32"/>
          <p:cNvCxnSpPr/>
          <p:nvPr/>
        </p:nvCxnSpPr>
        <p:spPr bwMode="auto">
          <a:xfrm>
            <a:off x="179512" y="2798930"/>
            <a:ext cx="792088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Arrow Connector 33"/>
          <p:cNvCxnSpPr/>
          <p:nvPr/>
        </p:nvCxnSpPr>
        <p:spPr bwMode="auto">
          <a:xfrm>
            <a:off x="4095074" y="2818801"/>
            <a:ext cx="792088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Straight Arrow Connector 34"/>
          <p:cNvCxnSpPr/>
          <p:nvPr/>
        </p:nvCxnSpPr>
        <p:spPr bwMode="auto">
          <a:xfrm>
            <a:off x="7866112" y="2798930"/>
            <a:ext cx="792088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Straight Arrow Connector 35"/>
          <p:cNvCxnSpPr/>
          <p:nvPr/>
        </p:nvCxnSpPr>
        <p:spPr bwMode="auto">
          <a:xfrm flipH="1">
            <a:off x="7884114" y="5013176"/>
            <a:ext cx="756084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Straight Arrow Connector 38"/>
          <p:cNvCxnSpPr/>
          <p:nvPr/>
        </p:nvCxnSpPr>
        <p:spPr bwMode="auto">
          <a:xfrm flipH="1">
            <a:off x="4463988" y="5015081"/>
            <a:ext cx="756084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" name="Straight Arrow Connector 39"/>
          <p:cNvCxnSpPr/>
          <p:nvPr/>
        </p:nvCxnSpPr>
        <p:spPr bwMode="auto">
          <a:xfrm flipH="1">
            <a:off x="1565666" y="5015081"/>
            <a:ext cx="756084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Straight Arrow Connector 40"/>
          <p:cNvCxnSpPr/>
          <p:nvPr/>
        </p:nvCxnSpPr>
        <p:spPr bwMode="auto">
          <a:xfrm>
            <a:off x="4632321" y="6381328"/>
            <a:ext cx="792088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Straight Arrow Connector 41"/>
          <p:cNvCxnSpPr/>
          <p:nvPr/>
        </p:nvCxnSpPr>
        <p:spPr bwMode="auto">
          <a:xfrm flipV="1">
            <a:off x="3786046" y="3538319"/>
            <a:ext cx="0" cy="57606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Straight Connector 43"/>
          <p:cNvCxnSpPr/>
          <p:nvPr/>
        </p:nvCxnSpPr>
        <p:spPr bwMode="auto">
          <a:xfrm>
            <a:off x="7380312" y="3068960"/>
            <a:ext cx="0" cy="792088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Straight Arrow Connector 44"/>
          <p:cNvCxnSpPr/>
          <p:nvPr/>
        </p:nvCxnSpPr>
        <p:spPr bwMode="auto">
          <a:xfrm>
            <a:off x="7524328" y="3159623"/>
            <a:ext cx="0" cy="68276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7" name="TextBox 46"/>
          <p:cNvSpPr txBox="1"/>
          <p:nvPr/>
        </p:nvSpPr>
        <p:spPr>
          <a:xfrm>
            <a:off x="0" y="1954795"/>
            <a:ext cx="1259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CH</a:t>
            </a:r>
            <a:r>
              <a:rPr lang="en-US" sz="1200" baseline="-25000" dirty="0" smtClean="0">
                <a:solidFill>
                  <a:srgbClr val="000000"/>
                </a:solidFill>
              </a:rPr>
              <a:t>4</a:t>
            </a:r>
            <a:r>
              <a:rPr lang="en-US" sz="1200" dirty="0" smtClean="0">
                <a:solidFill>
                  <a:srgbClr val="000000"/>
                </a:solidFill>
              </a:rPr>
              <a:t>(g), H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O(g), N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(g), ½O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(g) 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861302" y="1988840"/>
            <a:ext cx="1259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N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(g), CO(g), 2H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(g), H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O(g)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742766" y="2125158"/>
            <a:ext cx="12596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N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(g), 3H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(g)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028365" y="2026042"/>
            <a:ext cx="27144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CO(g) + H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O(g) </a:t>
            </a:r>
            <a:r>
              <a:rPr lang="en-US" sz="1200" dirty="0" smtClean="0">
                <a:solidFill>
                  <a:srgbClr val="000000"/>
                </a:solidFill>
                <a:sym typeface="Wingdings" pitchFamily="2" charset="2"/>
              </a:rPr>
              <a:t> CO</a:t>
            </a:r>
            <a:r>
              <a:rPr lang="en-US" sz="1200" baseline="-25000" dirty="0" smtClean="0">
                <a:solidFill>
                  <a:srgbClr val="000000"/>
                </a:solidFill>
                <a:sym typeface="Wingdings" pitchFamily="2" charset="2"/>
              </a:rPr>
              <a:t>2</a:t>
            </a:r>
            <a:r>
              <a:rPr lang="en-US" sz="1200" dirty="0" smtClean="0">
                <a:solidFill>
                  <a:srgbClr val="000000"/>
                </a:solidFill>
                <a:sym typeface="Wingdings" pitchFamily="2" charset="2"/>
              </a:rPr>
              <a:t>(g) + 3H</a:t>
            </a:r>
            <a:r>
              <a:rPr lang="en-US" sz="1200" baseline="-25000" dirty="0" smtClean="0">
                <a:solidFill>
                  <a:srgbClr val="000000"/>
                </a:solidFill>
                <a:sym typeface="Wingdings" pitchFamily="2" charset="2"/>
              </a:rPr>
              <a:t>2</a:t>
            </a:r>
            <a:r>
              <a:rPr lang="en-US" sz="1200" dirty="0" smtClean="0">
                <a:solidFill>
                  <a:srgbClr val="000000"/>
                </a:solidFill>
                <a:sym typeface="Wingdings" pitchFamily="2" charset="2"/>
              </a:rPr>
              <a:t>(g)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742766" y="4437112"/>
            <a:ext cx="12596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N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(g), 3H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(g)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087815" y="2587968"/>
            <a:ext cx="1259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Fe catalyst</a:t>
            </a: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400</a:t>
            </a:r>
            <a:r>
              <a:rPr lang="en-US" sz="1200" baseline="30000" dirty="0" smtClean="0">
                <a:solidFill>
                  <a:srgbClr val="000000"/>
                </a:solidFill>
              </a:rPr>
              <a:t>o</a:t>
            </a:r>
            <a:r>
              <a:rPr lang="en-US" sz="1200" dirty="0" smtClean="0">
                <a:solidFill>
                  <a:srgbClr val="000000"/>
                </a:solidFill>
              </a:rPr>
              <a:t>C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444317" y="2552962"/>
            <a:ext cx="1259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Cu catalyst</a:t>
            </a: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220</a:t>
            </a:r>
            <a:r>
              <a:rPr lang="en-US" sz="1200" baseline="30000" dirty="0" smtClean="0">
                <a:solidFill>
                  <a:srgbClr val="000000"/>
                </a:solidFill>
              </a:rPr>
              <a:t>o</a:t>
            </a:r>
            <a:r>
              <a:rPr lang="en-US" sz="1200" dirty="0" smtClean="0">
                <a:solidFill>
                  <a:srgbClr val="000000"/>
                </a:solidFill>
              </a:rPr>
              <a:t>C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087007" y="4298612"/>
            <a:ext cx="27144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N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(g) + 2H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(g) </a:t>
            </a:r>
            <a:r>
              <a:rPr lang="en-US" sz="1200" dirty="0" smtClean="0">
                <a:solidFill>
                  <a:srgbClr val="000000"/>
                </a:solidFill>
                <a:latin typeface="Cambria"/>
              </a:rPr>
              <a:t>⇌ </a:t>
            </a:r>
            <a:r>
              <a:rPr lang="en-US" sz="1200" dirty="0" smtClean="0">
                <a:solidFill>
                  <a:srgbClr val="000000"/>
                </a:solidFill>
              </a:rPr>
              <a:t>2NH</a:t>
            </a:r>
            <a:r>
              <a:rPr lang="en-US" sz="1200" baseline="-25000" dirty="0" smtClean="0">
                <a:solidFill>
                  <a:srgbClr val="000000"/>
                </a:solidFill>
              </a:rPr>
              <a:t>3</a:t>
            </a:r>
            <a:r>
              <a:rPr lang="en-US" sz="1200" dirty="0" smtClean="0">
                <a:solidFill>
                  <a:srgbClr val="000000"/>
                </a:solidFill>
              </a:rPr>
              <a:t>(g)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083142" y="4874676"/>
            <a:ext cx="27144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Fe catalyst, 450</a:t>
            </a:r>
            <a:r>
              <a:rPr lang="en-US" sz="1200" baseline="30000" dirty="0" smtClean="0">
                <a:solidFill>
                  <a:srgbClr val="000000"/>
                </a:solidFill>
              </a:rPr>
              <a:t>o</a:t>
            </a:r>
            <a:r>
              <a:rPr lang="en-US" sz="1200" dirty="0" smtClean="0">
                <a:solidFill>
                  <a:srgbClr val="000000"/>
                </a:solidFill>
              </a:rPr>
              <a:t>C</a:t>
            </a: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15% conversion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355976" y="5736867"/>
            <a:ext cx="12596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N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(g), 3H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(g)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212214" y="4454623"/>
            <a:ext cx="12596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cooled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481373" y="5308883"/>
            <a:ext cx="12596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condenser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501643" y="3703892"/>
            <a:ext cx="12596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air, </a:t>
            </a:r>
            <a:r>
              <a:rPr lang="en-US" sz="1200" dirty="0" err="1" smtClean="0">
                <a:solidFill>
                  <a:srgbClr val="000000"/>
                </a:solidFill>
              </a:rPr>
              <a:t>etc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971600" y="4438889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removal of ammonia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-871392" y="4658652"/>
            <a:ext cx="27144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2NH</a:t>
            </a:r>
            <a:r>
              <a:rPr lang="en-US" sz="1200" baseline="-25000" dirty="0" smtClean="0">
                <a:solidFill>
                  <a:srgbClr val="000000"/>
                </a:solidFill>
              </a:rPr>
              <a:t>3</a:t>
            </a:r>
            <a:r>
              <a:rPr lang="en-US" sz="1200" dirty="0" smtClean="0">
                <a:solidFill>
                  <a:srgbClr val="000000"/>
                </a:solidFill>
              </a:rPr>
              <a:t>(g)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991862" y="4566318"/>
            <a:ext cx="13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N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(g) + 2H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(g) </a:t>
            </a:r>
            <a:r>
              <a:rPr lang="en-US" sz="1200" dirty="0" smtClean="0">
                <a:solidFill>
                  <a:srgbClr val="000000"/>
                </a:solidFill>
                <a:latin typeface="Cambria"/>
              </a:rPr>
              <a:t>+ </a:t>
            </a:r>
            <a:r>
              <a:rPr lang="en-US" sz="1200" dirty="0" smtClean="0">
                <a:solidFill>
                  <a:srgbClr val="000000"/>
                </a:solidFill>
              </a:rPr>
              <a:t>2NH</a:t>
            </a:r>
            <a:r>
              <a:rPr lang="en-US" sz="1200" baseline="-25000" dirty="0" smtClean="0">
                <a:solidFill>
                  <a:srgbClr val="000000"/>
                </a:solidFill>
              </a:rPr>
              <a:t>3</a:t>
            </a:r>
            <a:r>
              <a:rPr lang="en-US" sz="1200" dirty="0" smtClean="0">
                <a:solidFill>
                  <a:srgbClr val="000000"/>
                </a:solidFill>
              </a:rPr>
              <a:t>(l)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717631" y="3980891"/>
            <a:ext cx="12596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reaction vessel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7703949" y="5027983"/>
            <a:ext cx="1259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compressed to 250 </a:t>
            </a:r>
            <a:r>
              <a:rPr lang="en-US" sz="1200" dirty="0" err="1" smtClean="0">
                <a:solidFill>
                  <a:srgbClr val="000000"/>
                </a:solidFill>
              </a:rPr>
              <a:t>atm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012160" y="3159623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CO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(g) absorbed into K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CO</a:t>
            </a:r>
            <a:r>
              <a:rPr lang="en-US" sz="1200" baseline="-25000" dirty="0" smtClean="0">
                <a:solidFill>
                  <a:srgbClr val="000000"/>
                </a:solidFill>
              </a:rPr>
              <a:t>3</a:t>
            </a:r>
            <a:r>
              <a:rPr lang="en-US" sz="1200" dirty="0" smtClean="0">
                <a:solidFill>
                  <a:srgbClr val="000000"/>
                </a:solidFill>
              </a:rPr>
              <a:t>(</a:t>
            </a:r>
            <a:r>
              <a:rPr lang="en-US" sz="1200" dirty="0" err="1" smtClean="0">
                <a:solidFill>
                  <a:srgbClr val="000000"/>
                </a:solidFill>
              </a:rPr>
              <a:t>aq</a:t>
            </a:r>
            <a:r>
              <a:rPr lang="en-US" sz="1200" dirty="0" smtClean="0">
                <a:solidFill>
                  <a:srgbClr val="000000"/>
                </a:solidFill>
              </a:rPr>
              <a:t>)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424408" y="1677379"/>
            <a:ext cx="19559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two-stage shift reactor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187623" y="1677378"/>
            <a:ext cx="25533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primary and secondary reformers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164409" y="2070373"/>
            <a:ext cx="135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CH</a:t>
            </a:r>
            <a:r>
              <a:rPr lang="en-US" sz="1200" baseline="-25000" dirty="0" smtClean="0">
                <a:solidFill>
                  <a:srgbClr val="000000"/>
                </a:solidFill>
              </a:rPr>
              <a:t>4</a:t>
            </a:r>
            <a:r>
              <a:rPr lang="en-US" sz="1200" dirty="0" smtClean="0">
                <a:solidFill>
                  <a:srgbClr val="000000"/>
                </a:solidFill>
              </a:rPr>
              <a:t>(g) + H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O(g)</a:t>
            </a:r>
          </a:p>
          <a:p>
            <a:pPr algn="ctr"/>
            <a:endParaRPr lang="en-US" sz="1200" dirty="0">
              <a:solidFill>
                <a:srgbClr val="000000"/>
              </a:solidFill>
            </a:endParaRPr>
          </a:p>
          <a:p>
            <a:pPr algn="ctr"/>
            <a:endParaRPr lang="en-US" sz="1200" dirty="0" smtClean="0">
              <a:solidFill>
                <a:srgbClr val="000000"/>
              </a:solidFill>
            </a:endParaRP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CO(g) + 3H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(g)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43921" y="2113401"/>
            <a:ext cx="135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½O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(g) + H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(g) </a:t>
            </a:r>
          </a:p>
          <a:p>
            <a:pPr algn="ctr"/>
            <a:endParaRPr lang="en-US" sz="1200" dirty="0">
              <a:solidFill>
                <a:srgbClr val="000000"/>
              </a:solidFill>
            </a:endParaRPr>
          </a:p>
          <a:p>
            <a:pPr algn="ctr"/>
            <a:endParaRPr lang="en-US" sz="1200" dirty="0" smtClean="0">
              <a:solidFill>
                <a:srgbClr val="000000"/>
              </a:solidFill>
            </a:endParaRP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H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O(g) </a:t>
            </a:r>
            <a:endParaRPr lang="en-US" sz="1200" dirty="0">
              <a:solidFill>
                <a:srgbClr val="000000"/>
              </a:solidFill>
            </a:endParaRPr>
          </a:p>
        </p:txBody>
      </p:sp>
      <p:cxnSp>
        <p:nvCxnSpPr>
          <p:cNvPr id="76" name="Straight Arrow Connector 75"/>
          <p:cNvCxnSpPr/>
          <p:nvPr/>
        </p:nvCxnSpPr>
        <p:spPr bwMode="auto">
          <a:xfrm>
            <a:off x="1835696" y="2303041"/>
            <a:ext cx="6551" cy="34603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7" name="Straight Arrow Connector 76"/>
          <p:cNvCxnSpPr/>
          <p:nvPr/>
        </p:nvCxnSpPr>
        <p:spPr bwMode="auto">
          <a:xfrm>
            <a:off x="3104638" y="2355885"/>
            <a:ext cx="6551" cy="34603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276505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7.2.1 – Equilibrium Constant (</a:t>
            </a:r>
            <a:r>
              <a:rPr lang="en-US" dirty="0" err="1" smtClean="0"/>
              <a:t>K</a:t>
            </a:r>
            <a:r>
              <a:rPr lang="en-US" baseline="-25000" dirty="0" err="1" smtClean="0"/>
              <a:t>c</a:t>
            </a:r>
            <a:r>
              <a:rPr lang="en-US" dirty="0" smtClean="0"/>
              <a:t>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7.2.1 Deduce the equilibrium constant expression (</a:t>
                </a:r>
                <a:r>
                  <a:rPr lang="en-US" dirty="0" err="1"/>
                  <a:t>Kc</a:t>
                </a:r>
                <a:r>
                  <a:rPr lang="en-US" dirty="0"/>
                  <a:t>) from the equation for a homogeneous reaction. (3) </a:t>
                </a:r>
                <a:endParaRPr lang="en-US" dirty="0" smtClean="0"/>
              </a:p>
              <a:p>
                <a:r>
                  <a:rPr lang="en-US" dirty="0" smtClean="0"/>
                  <a:t>The position of the equilibrium for a particular reversible reaction can be defined by a constant, </a:t>
                </a:r>
                <a:r>
                  <a:rPr lang="en-US" dirty="0" err="1" smtClean="0"/>
                  <a:t>K</a:t>
                </a:r>
                <a:r>
                  <a:rPr lang="en-US" baseline="-25000" dirty="0" err="1" smtClean="0"/>
                  <a:t>c</a:t>
                </a:r>
                <a:endParaRPr lang="en-US" dirty="0" smtClean="0"/>
              </a:p>
              <a:p>
                <a:r>
                  <a:rPr lang="en-US" dirty="0" smtClean="0"/>
                  <a:t>For the general reaction: </a:t>
                </a:r>
              </a:p>
              <a:p>
                <a:pPr lvl="1"/>
                <a:r>
                  <a:rPr lang="en-US" dirty="0" err="1" smtClean="0"/>
                  <a:t>aA</a:t>
                </a:r>
                <a:r>
                  <a:rPr lang="en-US" dirty="0" smtClean="0"/>
                  <a:t> + </a:t>
                </a:r>
                <a:r>
                  <a:rPr lang="en-US" dirty="0" err="1" smtClean="0"/>
                  <a:t>bB</a:t>
                </a:r>
                <a:r>
                  <a:rPr lang="en-US" dirty="0" smtClean="0"/>
                  <a:t> </a:t>
                </a:r>
                <a:r>
                  <a:rPr lang="en-US" dirty="0" smtClean="0">
                    <a:latin typeface="Cambria"/>
                  </a:rPr>
                  <a:t>⇌ </a:t>
                </a:r>
                <a:r>
                  <a:rPr lang="en-US" dirty="0" err="1" smtClean="0"/>
                  <a:t>cC</a:t>
                </a:r>
                <a:r>
                  <a:rPr lang="en-US" dirty="0" smtClean="0"/>
                  <a:t> + </a:t>
                </a:r>
                <a:r>
                  <a:rPr lang="en-US" dirty="0" err="1" smtClean="0"/>
                  <a:t>dD</a:t>
                </a:r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[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𝐶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]</m:t>
                            </m:r>
                          </m:e>
                          <m:sub/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𝑐</m:t>
                            </m:r>
                          </m:sup>
                        </m:sSubSup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[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𝐷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]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𝑑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[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𝐴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]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𝑎</m:t>
                            </m:r>
                          </m:sup>
                        </m:sSup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[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𝐵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]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𝑏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 smtClean="0"/>
                  <a:t> </a:t>
                </a: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69" t="-15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Line Callout 1 3"/>
          <p:cNvSpPr/>
          <p:nvPr/>
        </p:nvSpPr>
        <p:spPr bwMode="auto">
          <a:xfrm>
            <a:off x="5292079" y="4202326"/>
            <a:ext cx="1892491" cy="388335"/>
          </a:xfrm>
          <a:prstGeom prst="borderCallout1">
            <a:avLst>
              <a:gd name="adj1" fmla="val 48368"/>
              <a:gd name="adj2" fmla="val -711"/>
              <a:gd name="adj3" fmla="val 244210"/>
              <a:gd name="adj4" fmla="val -118089"/>
            </a:avLst>
          </a:prstGeom>
          <a:solidFill>
            <a:schemeClr val="bg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ahoma" pitchFamily="34" charset="0"/>
              </a:rPr>
              <a:t>Products on top</a:t>
            </a:r>
          </a:p>
        </p:txBody>
      </p:sp>
      <p:sp>
        <p:nvSpPr>
          <p:cNvPr id="5" name="Line Callout 1 4"/>
          <p:cNvSpPr/>
          <p:nvPr/>
        </p:nvSpPr>
        <p:spPr bwMode="auto">
          <a:xfrm>
            <a:off x="5444478" y="5085184"/>
            <a:ext cx="2655914" cy="388335"/>
          </a:xfrm>
          <a:prstGeom prst="borderCallout1">
            <a:avLst>
              <a:gd name="adj1" fmla="val 48368"/>
              <a:gd name="adj2" fmla="val -711"/>
              <a:gd name="adj3" fmla="val 100047"/>
              <a:gd name="adj4" fmla="val -89984"/>
            </a:avLst>
          </a:prstGeom>
          <a:solidFill>
            <a:schemeClr val="bg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ahoma" pitchFamily="34" charset="0"/>
              </a:rPr>
              <a:t>‘powers’ are coefficients</a:t>
            </a:r>
          </a:p>
        </p:txBody>
      </p:sp>
      <p:sp>
        <p:nvSpPr>
          <p:cNvPr id="6" name="Line Callout 1 5"/>
          <p:cNvSpPr/>
          <p:nvPr/>
        </p:nvSpPr>
        <p:spPr bwMode="auto">
          <a:xfrm>
            <a:off x="5292079" y="6121591"/>
            <a:ext cx="3449827" cy="388335"/>
          </a:xfrm>
          <a:prstGeom prst="borderCallout1">
            <a:avLst>
              <a:gd name="adj1" fmla="val 48368"/>
              <a:gd name="adj2" fmla="val -711"/>
              <a:gd name="adj3" fmla="val -96977"/>
              <a:gd name="adj4" fmla="val -78601"/>
            </a:avLst>
          </a:prstGeom>
          <a:solidFill>
            <a:schemeClr val="bg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ahoma" pitchFamily="34" charset="0"/>
              </a:rPr>
              <a:t>Multiple materials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ahoma" pitchFamily="34" charset="0"/>
              </a:rPr>
              <a:t> are multiplied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ahoma" pitchFamily="34" charset="0"/>
            </a:endParaRPr>
          </a:p>
        </p:txBody>
      </p:sp>
      <p:sp>
        <p:nvSpPr>
          <p:cNvPr id="7" name="Line Callout 1 6"/>
          <p:cNvSpPr/>
          <p:nvPr/>
        </p:nvSpPr>
        <p:spPr bwMode="auto">
          <a:xfrm>
            <a:off x="1907704" y="6315758"/>
            <a:ext cx="3024336" cy="388335"/>
          </a:xfrm>
          <a:prstGeom prst="borderCallout1">
            <a:avLst>
              <a:gd name="adj1" fmla="val -4492"/>
              <a:gd name="adj2" fmla="val 24581"/>
              <a:gd name="adj3" fmla="val -138524"/>
              <a:gd name="adj4" fmla="val 12183"/>
            </a:avLst>
          </a:prstGeom>
          <a:solidFill>
            <a:schemeClr val="bg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ahoma" pitchFamily="34" charset="0"/>
              </a:rPr>
              <a:t>[brackets] =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ahoma" pitchFamily="34" charset="0"/>
              </a:rPr>
              <a:t>conc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ahoma" pitchFamily="34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ahoma" pitchFamily="34" charset="0"/>
              </a:rPr>
              <a:t>mol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ahoma" pitchFamily="34" charset="0"/>
              </a:rPr>
              <a:t> dm</a:t>
            </a:r>
            <a:r>
              <a:rPr kumimoji="0" lang="en-US" sz="1800" b="0" i="0" u="none" strike="noStrike" cap="none" normalizeH="0" baseline="30000" dirty="0" smtClean="0">
                <a:ln>
                  <a:noFill/>
                </a:ln>
                <a:solidFill>
                  <a:srgbClr val="C00000"/>
                </a:solidFill>
                <a:effectLst/>
                <a:latin typeface="Tahoma" pitchFamily="34" charset="0"/>
              </a:rPr>
              <a:t>-3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029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7.2.5 – Contact Process for H</a:t>
            </a:r>
            <a:r>
              <a:rPr lang="en-US" baseline="-25000" dirty="0" smtClean="0"/>
              <a:t>2</a:t>
            </a:r>
            <a:r>
              <a:rPr lang="en-US" dirty="0" smtClean="0"/>
              <a:t>SO</a:t>
            </a:r>
            <a:r>
              <a:rPr lang="en-US" baseline="-25000" dirty="0" smtClean="0"/>
              <a:t>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Sulfuric acid (H</a:t>
            </a:r>
            <a:r>
              <a:rPr lang="en-US" baseline="-25000" dirty="0" smtClean="0"/>
              <a:t>2</a:t>
            </a:r>
            <a:r>
              <a:rPr lang="en-US" dirty="0" smtClean="0"/>
              <a:t>SO</a:t>
            </a:r>
            <a:r>
              <a:rPr lang="en-US" baseline="-25000" dirty="0" smtClean="0"/>
              <a:t>4</a:t>
            </a:r>
            <a:r>
              <a:rPr lang="en-US" dirty="0" smtClean="0"/>
              <a:t>) is the single most produced chemical world-wide and is produced through the contact process. </a:t>
            </a:r>
          </a:p>
          <a:p>
            <a:r>
              <a:rPr lang="en-US" dirty="0" smtClean="0"/>
              <a:t>150,000,000 tons are manufactured each year for: </a:t>
            </a:r>
          </a:p>
          <a:p>
            <a:pPr lvl="1"/>
            <a:r>
              <a:rPr lang="en-US" dirty="0" smtClean="0"/>
              <a:t>Fertilizers</a:t>
            </a:r>
          </a:p>
          <a:p>
            <a:pPr lvl="1"/>
            <a:r>
              <a:rPr lang="en-US" dirty="0" smtClean="0"/>
              <a:t>Paints and pigments</a:t>
            </a:r>
          </a:p>
          <a:p>
            <a:pPr lvl="1"/>
            <a:r>
              <a:rPr lang="en-US" dirty="0" smtClean="0"/>
              <a:t>Detergents and soaps</a:t>
            </a:r>
          </a:p>
          <a:p>
            <a:pPr lvl="1"/>
            <a:r>
              <a:rPr lang="en-US" dirty="0" smtClean="0"/>
              <a:t>Dyestuffs</a:t>
            </a:r>
          </a:p>
          <a:p>
            <a:r>
              <a:rPr lang="en-US" dirty="0" smtClean="0"/>
              <a:t>There are three stages to the contact process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5936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Straight Connector 43"/>
          <p:cNvCxnSpPr/>
          <p:nvPr/>
        </p:nvCxnSpPr>
        <p:spPr bwMode="auto">
          <a:xfrm>
            <a:off x="8042127" y="4140657"/>
            <a:ext cx="8938" cy="722586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Straight Connector 35"/>
          <p:cNvCxnSpPr/>
          <p:nvPr/>
        </p:nvCxnSpPr>
        <p:spPr bwMode="auto">
          <a:xfrm>
            <a:off x="8066506" y="3645988"/>
            <a:ext cx="1187624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Connector 9"/>
          <p:cNvCxnSpPr/>
          <p:nvPr/>
        </p:nvCxnSpPr>
        <p:spPr bwMode="auto">
          <a:xfrm>
            <a:off x="2384979" y="3661270"/>
            <a:ext cx="1266201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7.2.5 – Contact Process Diagram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6115494" y="3645988"/>
            <a:ext cx="1187624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Rectangle 4"/>
          <p:cNvSpPr/>
          <p:nvPr/>
        </p:nvSpPr>
        <p:spPr bwMode="auto">
          <a:xfrm>
            <a:off x="759391" y="2974259"/>
            <a:ext cx="1625588" cy="1391581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7154144" y="3071466"/>
            <a:ext cx="1277507" cy="108012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272906" y="3105928"/>
            <a:ext cx="3022499" cy="108012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4209010" y="3645988"/>
            <a:ext cx="0" cy="54006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Connector 8"/>
          <p:cNvCxnSpPr>
            <a:endCxn id="5" idx="1"/>
          </p:cNvCxnSpPr>
          <p:nvPr/>
        </p:nvCxnSpPr>
        <p:spPr bwMode="auto">
          <a:xfrm>
            <a:off x="-428233" y="3670050"/>
            <a:ext cx="1187624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Arrow Connector 10"/>
          <p:cNvCxnSpPr/>
          <p:nvPr/>
        </p:nvCxnSpPr>
        <p:spPr bwMode="auto">
          <a:xfrm>
            <a:off x="-221319" y="3916018"/>
            <a:ext cx="792088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2480818" y="3869889"/>
            <a:ext cx="648072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6362056" y="3886260"/>
            <a:ext cx="792088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Box 15"/>
          <p:cNvSpPr txBox="1"/>
          <p:nvPr/>
        </p:nvSpPr>
        <p:spPr>
          <a:xfrm>
            <a:off x="4475217" y="3125961"/>
            <a:ext cx="12596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V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O</a:t>
            </a:r>
            <a:r>
              <a:rPr lang="en-US" sz="1200" baseline="-25000" dirty="0" smtClean="0">
                <a:solidFill>
                  <a:srgbClr val="000000"/>
                </a:solidFill>
              </a:rPr>
              <a:t>5</a:t>
            </a:r>
            <a:r>
              <a:rPr lang="en-US" sz="1200" dirty="0" smtClean="0">
                <a:solidFill>
                  <a:srgbClr val="000000"/>
                </a:solidFill>
              </a:rPr>
              <a:t> catalyst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72342" y="3304079"/>
            <a:ext cx="27144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SO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(g) + ½O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(g)               SO</a:t>
            </a:r>
            <a:r>
              <a:rPr lang="en-US" sz="1200" baseline="-25000" dirty="0" smtClean="0">
                <a:solidFill>
                  <a:srgbClr val="000000"/>
                </a:solidFill>
              </a:rPr>
              <a:t>3</a:t>
            </a:r>
            <a:r>
              <a:rPr lang="en-US" sz="1200" dirty="0" smtClean="0">
                <a:solidFill>
                  <a:srgbClr val="000000"/>
                </a:solidFill>
              </a:rPr>
              <a:t>(g) 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094103" y="4776121"/>
            <a:ext cx="7358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Waste heat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128890" y="3792800"/>
            <a:ext cx="12596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600</a:t>
            </a:r>
            <a:r>
              <a:rPr lang="en-US" sz="1200" baseline="30000" dirty="0" smtClean="0">
                <a:solidFill>
                  <a:srgbClr val="000000"/>
                </a:solidFill>
              </a:rPr>
              <a:t>o</a:t>
            </a:r>
            <a:r>
              <a:rPr lang="en-US" sz="1200" dirty="0" smtClean="0">
                <a:solidFill>
                  <a:srgbClr val="000000"/>
                </a:solidFill>
              </a:rPr>
              <a:t>C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9391" y="4411546"/>
            <a:ext cx="15129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SO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(g) production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751590" y="4235880"/>
            <a:ext cx="19559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three-stage converter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84061" y="3012558"/>
            <a:ext cx="1357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S(g) + O</a:t>
            </a:r>
            <a:r>
              <a:rPr lang="en-US" sz="1400" baseline="-25000" dirty="0" smtClean="0">
                <a:solidFill>
                  <a:srgbClr val="000000"/>
                </a:solidFill>
              </a:rPr>
              <a:t>2</a:t>
            </a:r>
            <a:r>
              <a:rPr lang="en-US" sz="1400" dirty="0" smtClean="0">
                <a:solidFill>
                  <a:srgbClr val="000000"/>
                </a:solidFill>
              </a:rPr>
              <a:t>(g) </a:t>
            </a:r>
          </a:p>
          <a:p>
            <a:pPr algn="ctr"/>
            <a:endParaRPr lang="en-US" sz="1400" dirty="0">
              <a:solidFill>
                <a:srgbClr val="000000"/>
              </a:solidFill>
            </a:endParaRPr>
          </a:p>
          <a:p>
            <a:pPr algn="ctr"/>
            <a:endParaRPr lang="en-US" sz="1400" dirty="0" smtClean="0">
              <a:solidFill>
                <a:srgbClr val="000000"/>
              </a:solidFill>
            </a:endParaRPr>
          </a:p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SO</a:t>
            </a:r>
            <a:r>
              <a:rPr lang="en-US" sz="1400" baseline="-25000" dirty="0" smtClean="0">
                <a:solidFill>
                  <a:srgbClr val="000000"/>
                </a:solidFill>
              </a:rPr>
              <a:t>2</a:t>
            </a:r>
            <a:r>
              <a:rPr lang="en-US" sz="1400" dirty="0" smtClean="0">
                <a:solidFill>
                  <a:srgbClr val="000000"/>
                </a:solidFill>
              </a:rPr>
              <a:t>(g)</a:t>
            </a:r>
          </a:p>
          <a:p>
            <a:pPr algn="ctr"/>
            <a:endParaRPr lang="en-US" sz="1400" dirty="0">
              <a:solidFill>
                <a:srgbClr val="000000"/>
              </a:solidFill>
            </a:endParaRPr>
          </a:p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1000</a:t>
            </a:r>
            <a:r>
              <a:rPr lang="en-US" sz="1400" baseline="30000" dirty="0" smtClean="0">
                <a:solidFill>
                  <a:srgbClr val="000000"/>
                </a:solidFill>
              </a:rPr>
              <a:t>o</a:t>
            </a:r>
            <a:r>
              <a:rPr lang="en-US" sz="1400" dirty="0" smtClean="0">
                <a:solidFill>
                  <a:srgbClr val="000000"/>
                </a:solidFill>
              </a:rPr>
              <a:t>C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340165" y="3116834"/>
            <a:ext cx="9139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98% H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SO</a:t>
            </a:r>
            <a:r>
              <a:rPr lang="en-US" sz="1200" baseline="-25000" dirty="0" smtClean="0">
                <a:solidFill>
                  <a:srgbClr val="000000"/>
                </a:solidFill>
              </a:rPr>
              <a:t>4</a:t>
            </a:r>
            <a:endParaRPr lang="en-US" sz="1200" dirty="0">
              <a:solidFill>
                <a:srgbClr val="000000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 bwMode="auto">
          <a:xfrm>
            <a:off x="1568909" y="3304080"/>
            <a:ext cx="6551" cy="34603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Connector 29"/>
          <p:cNvCxnSpPr/>
          <p:nvPr/>
        </p:nvCxnSpPr>
        <p:spPr bwMode="auto">
          <a:xfrm flipV="1">
            <a:off x="1556110" y="2174149"/>
            <a:ext cx="0" cy="80011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Straight Connector 34"/>
          <p:cNvCxnSpPr/>
          <p:nvPr/>
        </p:nvCxnSpPr>
        <p:spPr bwMode="auto">
          <a:xfrm>
            <a:off x="5331115" y="3661270"/>
            <a:ext cx="0" cy="54006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" name="Straight Arrow Connector 37"/>
          <p:cNvCxnSpPr/>
          <p:nvPr/>
        </p:nvCxnSpPr>
        <p:spPr bwMode="auto">
          <a:xfrm>
            <a:off x="8462042" y="3869889"/>
            <a:ext cx="574454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" name="Straight Connector 39"/>
          <p:cNvCxnSpPr>
            <a:endCxn id="6" idx="0"/>
          </p:cNvCxnSpPr>
          <p:nvPr/>
        </p:nvCxnSpPr>
        <p:spPr bwMode="auto">
          <a:xfrm>
            <a:off x="7783960" y="2348880"/>
            <a:ext cx="8938" cy="722586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Straight Connector 42"/>
          <p:cNvCxnSpPr/>
          <p:nvPr/>
        </p:nvCxnSpPr>
        <p:spPr bwMode="auto">
          <a:xfrm>
            <a:off x="7775022" y="4151586"/>
            <a:ext cx="8938" cy="722586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Straight Arrow Connector 45"/>
          <p:cNvCxnSpPr/>
          <p:nvPr/>
        </p:nvCxnSpPr>
        <p:spPr bwMode="auto">
          <a:xfrm flipV="1">
            <a:off x="1736907" y="2174149"/>
            <a:ext cx="0" cy="63538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8" name="Straight Arrow Connector 47"/>
          <p:cNvCxnSpPr/>
          <p:nvPr/>
        </p:nvCxnSpPr>
        <p:spPr bwMode="auto">
          <a:xfrm>
            <a:off x="7578444" y="2390173"/>
            <a:ext cx="0" cy="58408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Straight Arrow Connector 49"/>
          <p:cNvCxnSpPr/>
          <p:nvPr/>
        </p:nvCxnSpPr>
        <p:spPr bwMode="auto">
          <a:xfrm>
            <a:off x="7558038" y="4290086"/>
            <a:ext cx="0" cy="58408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" name="Straight Arrow Connector 50"/>
          <p:cNvCxnSpPr/>
          <p:nvPr/>
        </p:nvCxnSpPr>
        <p:spPr bwMode="auto">
          <a:xfrm>
            <a:off x="8214748" y="4276711"/>
            <a:ext cx="0" cy="58408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2" name="TextBox 51"/>
          <p:cNvSpPr txBox="1"/>
          <p:nvPr/>
        </p:nvSpPr>
        <p:spPr>
          <a:xfrm>
            <a:off x="4099727" y="3797558"/>
            <a:ext cx="12596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</a:rPr>
              <a:t>5</a:t>
            </a:r>
            <a:r>
              <a:rPr lang="en-US" sz="1200" dirty="0" smtClean="0">
                <a:solidFill>
                  <a:srgbClr val="000000"/>
                </a:solidFill>
              </a:rPr>
              <a:t>00</a:t>
            </a:r>
            <a:r>
              <a:rPr lang="en-US" sz="1200" baseline="30000" dirty="0" smtClean="0">
                <a:solidFill>
                  <a:srgbClr val="000000"/>
                </a:solidFill>
              </a:rPr>
              <a:t>o</a:t>
            </a:r>
            <a:r>
              <a:rPr lang="en-US" sz="1200" dirty="0" smtClean="0">
                <a:solidFill>
                  <a:srgbClr val="000000"/>
                </a:solidFill>
              </a:rPr>
              <a:t>C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241627" y="3777518"/>
            <a:ext cx="12596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</a:rPr>
              <a:t>4</a:t>
            </a:r>
            <a:r>
              <a:rPr lang="en-US" sz="1200" dirty="0" smtClean="0">
                <a:solidFill>
                  <a:srgbClr val="000000"/>
                </a:solidFill>
              </a:rPr>
              <a:t>00</a:t>
            </a:r>
            <a:r>
              <a:rPr lang="en-US" sz="1200" baseline="30000" dirty="0" smtClean="0">
                <a:solidFill>
                  <a:srgbClr val="000000"/>
                </a:solidFill>
              </a:rPr>
              <a:t>o</a:t>
            </a:r>
            <a:r>
              <a:rPr lang="en-US" sz="1200" dirty="0" smtClean="0">
                <a:solidFill>
                  <a:srgbClr val="000000"/>
                </a:solidFill>
              </a:rPr>
              <a:t>C</a:t>
            </a:r>
            <a:endParaRPr lang="en-US" sz="1200" dirty="0">
              <a:solidFill>
                <a:srgbClr val="000000"/>
              </a:solidFill>
            </a:endParaRPr>
          </a:p>
        </p:txBody>
      </p:sp>
      <p:cxnSp>
        <p:nvCxnSpPr>
          <p:cNvPr id="55" name="Straight Arrow Connector 54"/>
          <p:cNvCxnSpPr/>
          <p:nvPr/>
        </p:nvCxnSpPr>
        <p:spPr bwMode="auto">
          <a:xfrm>
            <a:off x="4765733" y="3442578"/>
            <a:ext cx="6786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6" name="TextBox 55"/>
          <p:cNvSpPr txBox="1"/>
          <p:nvPr/>
        </p:nvSpPr>
        <p:spPr>
          <a:xfrm>
            <a:off x="2272336" y="3936155"/>
            <a:ext cx="11000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Slightly above atmospheric pressure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479101" y="4120554"/>
            <a:ext cx="15129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absorber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734849" y="4683787"/>
            <a:ext cx="20768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Unreacted SO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(g) is removed and N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(g) is vented to the atmosphere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339163" y="2435704"/>
            <a:ext cx="15129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H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O(l)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048381" y="3294296"/>
            <a:ext cx="15129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SO</a:t>
            </a:r>
            <a:r>
              <a:rPr lang="en-US" sz="1200" baseline="-25000" dirty="0" smtClean="0">
                <a:solidFill>
                  <a:srgbClr val="000000"/>
                </a:solidFill>
              </a:rPr>
              <a:t>2</a:t>
            </a:r>
            <a:r>
              <a:rPr lang="en-US" sz="1200" dirty="0" smtClean="0">
                <a:solidFill>
                  <a:srgbClr val="000000"/>
                </a:solidFill>
              </a:rPr>
              <a:t>(g), air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7978" y="2256537"/>
            <a:ext cx="1512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Useful heat converted to steam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-345414" y="3294295"/>
            <a:ext cx="15129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S(s), air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7035418" y="3135216"/>
            <a:ext cx="15524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SO</a:t>
            </a:r>
            <a:r>
              <a:rPr lang="en-US" sz="1400" baseline="-25000" dirty="0" smtClean="0">
                <a:solidFill>
                  <a:srgbClr val="000000"/>
                </a:solidFill>
              </a:rPr>
              <a:t>3</a:t>
            </a:r>
            <a:r>
              <a:rPr lang="en-US" sz="1400" dirty="0" smtClean="0">
                <a:solidFill>
                  <a:srgbClr val="000000"/>
                </a:solidFill>
              </a:rPr>
              <a:t>(g) + H</a:t>
            </a:r>
            <a:r>
              <a:rPr lang="en-US" sz="1400" baseline="-25000" dirty="0" smtClean="0">
                <a:solidFill>
                  <a:srgbClr val="000000"/>
                </a:solidFill>
              </a:rPr>
              <a:t>2</a:t>
            </a:r>
            <a:r>
              <a:rPr lang="en-US" sz="1400" dirty="0" smtClean="0">
                <a:solidFill>
                  <a:srgbClr val="000000"/>
                </a:solidFill>
              </a:rPr>
              <a:t>O(l)</a:t>
            </a:r>
          </a:p>
          <a:p>
            <a:pPr algn="ctr"/>
            <a:endParaRPr lang="en-US" sz="1400" dirty="0" smtClean="0">
              <a:solidFill>
                <a:srgbClr val="000000"/>
              </a:solidFill>
            </a:endParaRPr>
          </a:p>
          <a:p>
            <a:pPr algn="ctr"/>
            <a:endParaRPr lang="en-US" sz="1400" dirty="0">
              <a:solidFill>
                <a:srgbClr val="000000"/>
              </a:solidFill>
            </a:endParaRPr>
          </a:p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H</a:t>
            </a:r>
            <a:r>
              <a:rPr lang="en-US" sz="1400" baseline="-25000" dirty="0" smtClean="0">
                <a:solidFill>
                  <a:srgbClr val="000000"/>
                </a:solidFill>
              </a:rPr>
              <a:t>2</a:t>
            </a:r>
            <a:r>
              <a:rPr lang="en-US" sz="1400" dirty="0" smtClean="0">
                <a:solidFill>
                  <a:srgbClr val="000000"/>
                </a:solidFill>
              </a:rPr>
              <a:t>SO</a:t>
            </a:r>
            <a:r>
              <a:rPr lang="en-US" sz="1400" baseline="-25000" dirty="0" smtClean="0">
                <a:solidFill>
                  <a:srgbClr val="000000"/>
                </a:solidFill>
              </a:rPr>
              <a:t>4</a:t>
            </a:r>
            <a:r>
              <a:rPr lang="en-US" sz="1400" dirty="0" smtClean="0">
                <a:solidFill>
                  <a:srgbClr val="000000"/>
                </a:solidFill>
              </a:rPr>
              <a:t>(l)</a:t>
            </a:r>
            <a:endParaRPr lang="en-US" sz="1400" dirty="0">
              <a:solidFill>
                <a:srgbClr val="000000"/>
              </a:solidFill>
            </a:endParaRPr>
          </a:p>
        </p:txBody>
      </p:sp>
      <p:cxnSp>
        <p:nvCxnSpPr>
          <p:cNvPr id="83" name="Straight Arrow Connector 82"/>
          <p:cNvCxnSpPr/>
          <p:nvPr/>
        </p:nvCxnSpPr>
        <p:spPr bwMode="auto">
          <a:xfrm>
            <a:off x="7811737" y="3410674"/>
            <a:ext cx="6551" cy="34603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22585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7.2.5 – Contact Process State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Sulfur is burned in air at 1000</a:t>
            </a:r>
            <a:r>
              <a:rPr lang="en-US" baseline="30000" dirty="0" smtClean="0"/>
              <a:t>o</a:t>
            </a:r>
            <a:r>
              <a:rPr lang="en-US" dirty="0" smtClean="0"/>
              <a:t>C</a:t>
            </a:r>
          </a:p>
          <a:p>
            <a:pPr lvl="1"/>
            <a:r>
              <a:rPr lang="en-US" dirty="0" smtClean="0"/>
              <a:t>S(s) + O</a:t>
            </a:r>
            <a:r>
              <a:rPr lang="en-US" baseline="-25000" dirty="0" smtClean="0"/>
              <a:t>2</a:t>
            </a:r>
            <a:r>
              <a:rPr lang="en-US" dirty="0" smtClean="0"/>
              <a:t>(g)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b="1" dirty="0" smtClean="0">
                <a:sym typeface="Wingdings" pitchFamily="2" charset="2"/>
              </a:rPr>
              <a:t>SO</a:t>
            </a:r>
            <a:r>
              <a:rPr lang="en-US" b="1" baseline="-25000" dirty="0" smtClean="0">
                <a:sym typeface="Wingdings" pitchFamily="2" charset="2"/>
              </a:rPr>
              <a:t>2</a:t>
            </a:r>
            <a:r>
              <a:rPr lang="en-US" b="1" dirty="0" smtClean="0">
                <a:sym typeface="Wingdings" pitchFamily="2" charset="2"/>
              </a:rPr>
              <a:t>(g)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873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7.2.5 – Contact Process Stage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0729" y="1052736"/>
            <a:ext cx="8892480" cy="4392488"/>
          </a:xfrm>
        </p:spPr>
        <p:txBody>
          <a:bodyPr/>
          <a:lstStyle/>
          <a:p>
            <a:r>
              <a:rPr lang="en-US" dirty="0" smtClean="0"/>
              <a:t>Sulfur dioxide produced is then mixed with more air and passed over vanadium (V) oxide, V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r>
              <a:rPr lang="en-US" baseline="-25000" dirty="0" smtClean="0"/>
              <a:t>5</a:t>
            </a:r>
            <a:r>
              <a:rPr lang="en-US" dirty="0" smtClean="0"/>
              <a:t> at 450</a:t>
            </a:r>
            <a:r>
              <a:rPr lang="en-US" baseline="30000" dirty="0" smtClean="0"/>
              <a:t>o</a:t>
            </a:r>
            <a:r>
              <a:rPr lang="en-US" dirty="0" smtClean="0"/>
              <a:t>C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2SO</a:t>
            </a:r>
            <a:r>
              <a:rPr lang="en-US" baseline="-25000" dirty="0" smtClean="0">
                <a:solidFill>
                  <a:srgbClr val="C00000"/>
                </a:solidFill>
              </a:rPr>
              <a:t>2</a:t>
            </a:r>
            <a:r>
              <a:rPr lang="en-US" dirty="0" smtClean="0">
                <a:solidFill>
                  <a:srgbClr val="C00000"/>
                </a:solidFill>
              </a:rPr>
              <a:t>(g) + O</a:t>
            </a:r>
            <a:r>
              <a:rPr lang="en-US" baseline="-25000" dirty="0" smtClean="0">
                <a:solidFill>
                  <a:srgbClr val="C00000"/>
                </a:solidFill>
              </a:rPr>
              <a:t>2</a:t>
            </a:r>
            <a:r>
              <a:rPr lang="en-US" dirty="0" smtClean="0">
                <a:solidFill>
                  <a:srgbClr val="C00000"/>
                </a:solidFill>
              </a:rPr>
              <a:t>(g) </a:t>
            </a:r>
            <a:r>
              <a:rPr lang="en-US" dirty="0" smtClean="0">
                <a:solidFill>
                  <a:srgbClr val="C00000"/>
                </a:solidFill>
                <a:latin typeface="Cambria"/>
              </a:rPr>
              <a:t>⇌ </a:t>
            </a:r>
            <a:r>
              <a:rPr lang="en-US" b="1" dirty="0" smtClean="0">
                <a:solidFill>
                  <a:srgbClr val="C00000"/>
                </a:solidFill>
              </a:rPr>
              <a:t>2SO</a:t>
            </a:r>
            <a:r>
              <a:rPr lang="en-US" b="1" baseline="-25000" dirty="0" smtClean="0">
                <a:solidFill>
                  <a:srgbClr val="C00000"/>
                </a:solidFill>
              </a:rPr>
              <a:t>3</a:t>
            </a:r>
            <a:r>
              <a:rPr lang="en-US" b="1" dirty="0" smtClean="0">
                <a:solidFill>
                  <a:srgbClr val="C00000"/>
                </a:solidFill>
              </a:rPr>
              <a:t>(g)</a:t>
            </a:r>
            <a:r>
              <a:rPr lang="en-US" dirty="0" smtClean="0">
                <a:solidFill>
                  <a:srgbClr val="C00000"/>
                </a:solidFill>
              </a:rPr>
              <a:t>  </a:t>
            </a:r>
            <a:r>
              <a:rPr lang="en-US" sz="2000" dirty="0" smtClean="0">
                <a:solidFill>
                  <a:srgbClr val="C00000"/>
                </a:solidFill>
                <a:latin typeface="Cambria"/>
              </a:rPr>
              <a:t>∆</a:t>
            </a:r>
            <a:r>
              <a:rPr lang="en-US" sz="2000" dirty="0" smtClean="0">
                <a:solidFill>
                  <a:srgbClr val="C00000"/>
                </a:solidFill>
              </a:rPr>
              <a:t>H = -197 kJ mol</a:t>
            </a:r>
            <a:r>
              <a:rPr lang="en-US" sz="2000" baseline="30000" dirty="0" smtClean="0">
                <a:solidFill>
                  <a:srgbClr val="C00000"/>
                </a:solidFill>
              </a:rPr>
              <a:t>-1</a:t>
            </a:r>
          </a:p>
          <a:p>
            <a:r>
              <a:rPr lang="en-US" dirty="0" smtClean="0"/>
              <a:t>This step is known as the </a:t>
            </a:r>
            <a:r>
              <a:rPr lang="en-US" b="1" dirty="0" smtClean="0"/>
              <a:t>Contact Step</a:t>
            </a:r>
            <a:r>
              <a:rPr lang="en-US" dirty="0" smtClean="0"/>
              <a:t> and is reversible (in equilibrium)</a:t>
            </a:r>
          </a:p>
          <a:p>
            <a:r>
              <a:rPr lang="en-US" dirty="0" smtClean="0"/>
              <a:t>Shifted to the right by the addition of an excess of air – about 3x what is necessary</a:t>
            </a:r>
          </a:p>
          <a:p>
            <a:r>
              <a:rPr lang="en-US" dirty="0" smtClean="0"/>
              <a:t>Le </a:t>
            </a:r>
            <a:r>
              <a:rPr lang="en-US" dirty="0" err="1" smtClean="0"/>
              <a:t>Chateliers</a:t>
            </a:r>
            <a:r>
              <a:rPr lang="en-US" dirty="0" smtClean="0"/>
              <a:t> Principle suggests the highest yield of products would be at high pressure, low temperature</a:t>
            </a:r>
          </a:p>
          <a:p>
            <a:pPr lvl="1"/>
            <a:r>
              <a:rPr lang="en-US" dirty="0" smtClean="0"/>
              <a:t>Once again, low temps = slow rates</a:t>
            </a:r>
          </a:p>
          <a:p>
            <a:pPr lvl="1"/>
            <a:r>
              <a:rPr lang="en-US" dirty="0" smtClean="0"/>
              <a:t>The catalyst is only useful above 400</a:t>
            </a:r>
            <a:r>
              <a:rPr lang="en-US" baseline="30000" dirty="0" smtClean="0"/>
              <a:t>o</a:t>
            </a:r>
            <a:r>
              <a:rPr lang="en-US" dirty="0" smtClean="0"/>
              <a:t>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115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7.2.5 – Contact Pressure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Therefor a starting temperature of 450</a:t>
            </a:r>
            <a:r>
              <a:rPr lang="en-US" baseline="30000" dirty="0" smtClean="0"/>
              <a:t>o</a:t>
            </a:r>
            <a:r>
              <a:rPr lang="en-US" dirty="0" smtClean="0"/>
              <a:t>C is used for each bed, but the exothermic process raises that temperature several hundred degrees</a:t>
            </a:r>
          </a:p>
          <a:p>
            <a:r>
              <a:rPr lang="en-US" dirty="0" smtClean="0"/>
              <a:t>So, the gases are cooled back down to 450</a:t>
            </a:r>
            <a:r>
              <a:rPr lang="en-US" baseline="30000" dirty="0" smtClean="0"/>
              <a:t>o</a:t>
            </a:r>
            <a:r>
              <a:rPr lang="en-US" dirty="0" smtClean="0"/>
              <a:t>C before passage onto the next bed</a:t>
            </a:r>
          </a:p>
          <a:p>
            <a:r>
              <a:rPr lang="en-US" dirty="0" smtClean="0"/>
              <a:t>This conversion produces a 99.5% conversion from SO</a:t>
            </a:r>
            <a:r>
              <a:rPr lang="en-US" baseline="-25000" dirty="0" smtClean="0"/>
              <a:t>2</a:t>
            </a:r>
            <a:r>
              <a:rPr lang="en-US" dirty="0" smtClean="0"/>
              <a:t> to SO</a:t>
            </a:r>
            <a:r>
              <a:rPr lang="en-US" baseline="-25000" dirty="0" smtClean="0"/>
              <a:t>3</a:t>
            </a:r>
            <a:r>
              <a:rPr lang="en-US" dirty="0" smtClean="0"/>
              <a:t> </a:t>
            </a:r>
          </a:p>
          <a:p>
            <a:r>
              <a:rPr lang="en-US" dirty="0" smtClean="0"/>
              <a:t>Given the high rate of conversion (and cost of raising pressure) the reaction is run at 1-2 </a:t>
            </a:r>
            <a:r>
              <a:rPr lang="en-US" dirty="0" err="1" smtClean="0"/>
              <a:t>atm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58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7.2.5 – Contact Process Stage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Finally, the SO</a:t>
            </a:r>
            <a:r>
              <a:rPr lang="en-US" baseline="-25000" dirty="0" smtClean="0"/>
              <a:t>3</a:t>
            </a:r>
            <a:r>
              <a:rPr lang="en-US" dirty="0" smtClean="0"/>
              <a:t> produced is dissolved in 98% sulfuric acid and water is added</a:t>
            </a:r>
          </a:p>
          <a:p>
            <a:pPr lvl="1"/>
            <a:r>
              <a:rPr lang="en-US" dirty="0" smtClean="0"/>
              <a:t>This is done to avoid the potentially violent and highly exothermic reaction if the gas was directly passed into water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SO</a:t>
            </a:r>
            <a:r>
              <a:rPr lang="en-US" baseline="-25000" dirty="0" smtClean="0">
                <a:solidFill>
                  <a:srgbClr val="C00000"/>
                </a:solidFill>
              </a:rPr>
              <a:t>3</a:t>
            </a:r>
            <a:r>
              <a:rPr lang="en-US" dirty="0" smtClean="0">
                <a:solidFill>
                  <a:srgbClr val="C00000"/>
                </a:solidFill>
              </a:rPr>
              <a:t>(g) + H</a:t>
            </a:r>
            <a:r>
              <a:rPr lang="en-US" baseline="-25000" dirty="0" smtClean="0">
                <a:solidFill>
                  <a:srgbClr val="C00000"/>
                </a:solidFill>
              </a:rPr>
              <a:t>2</a:t>
            </a:r>
            <a:r>
              <a:rPr lang="en-US" dirty="0" smtClean="0">
                <a:solidFill>
                  <a:srgbClr val="C00000"/>
                </a:solidFill>
              </a:rPr>
              <a:t>SO</a:t>
            </a:r>
            <a:r>
              <a:rPr lang="en-US" baseline="-25000" dirty="0" smtClean="0">
                <a:solidFill>
                  <a:srgbClr val="C00000"/>
                </a:solidFill>
              </a:rPr>
              <a:t>4</a:t>
            </a:r>
            <a:r>
              <a:rPr lang="en-US" dirty="0" smtClean="0">
                <a:solidFill>
                  <a:srgbClr val="C00000"/>
                </a:solidFill>
              </a:rPr>
              <a:t>(l) 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 H</a:t>
            </a:r>
            <a:r>
              <a:rPr lang="en-US" baseline="-25000" dirty="0" smtClean="0">
                <a:solidFill>
                  <a:srgbClr val="C00000"/>
                </a:solidFill>
                <a:sym typeface="Wingdings" pitchFamily="2" charset="2"/>
              </a:rPr>
              <a:t>2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S</a:t>
            </a:r>
            <a:r>
              <a:rPr lang="en-US" baseline="-25000" dirty="0" smtClean="0">
                <a:solidFill>
                  <a:srgbClr val="C00000"/>
                </a:solidFill>
                <a:sym typeface="Wingdings" pitchFamily="2" charset="2"/>
              </a:rPr>
              <a:t>2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O</a:t>
            </a:r>
            <a:r>
              <a:rPr lang="en-US" baseline="-25000" dirty="0" smtClean="0">
                <a:solidFill>
                  <a:srgbClr val="C00000"/>
                </a:solidFill>
                <a:sym typeface="Wingdings" pitchFamily="2" charset="2"/>
              </a:rPr>
              <a:t>7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(l)</a:t>
            </a:r>
          </a:p>
          <a:p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H</a:t>
            </a:r>
            <a:r>
              <a:rPr lang="en-US" baseline="-25000" dirty="0" smtClean="0">
                <a:solidFill>
                  <a:srgbClr val="C00000"/>
                </a:solidFill>
                <a:sym typeface="Wingdings" pitchFamily="2" charset="2"/>
              </a:rPr>
              <a:t>2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S</a:t>
            </a:r>
            <a:r>
              <a:rPr lang="en-US" baseline="-25000" dirty="0" smtClean="0">
                <a:solidFill>
                  <a:srgbClr val="C00000"/>
                </a:solidFill>
                <a:sym typeface="Wingdings" pitchFamily="2" charset="2"/>
              </a:rPr>
              <a:t>2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O</a:t>
            </a:r>
            <a:r>
              <a:rPr lang="en-US" baseline="-25000" dirty="0" smtClean="0">
                <a:solidFill>
                  <a:srgbClr val="C00000"/>
                </a:solidFill>
                <a:sym typeface="Wingdings" pitchFamily="2" charset="2"/>
              </a:rPr>
              <a:t>7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(l) + H</a:t>
            </a:r>
            <a:r>
              <a:rPr lang="en-US" baseline="-25000" dirty="0" smtClean="0">
                <a:solidFill>
                  <a:srgbClr val="C00000"/>
                </a:solidFill>
                <a:sym typeface="Wingdings" pitchFamily="2" charset="2"/>
              </a:rPr>
              <a:t>2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O</a:t>
            </a:r>
            <a:r>
              <a:rPr lang="en-US" baseline="-25000" dirty="0" smtClean="0">
                <a:solidFill>
                  <a:srgbClr val="C00000"/>
                </a:solidFill>
                <a:sym typeface="Wingdings" pitchFamily="2" charset="2"/>
              </a:rPr>
              <a:t>(l)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  </a:t>
            </a:r>
            <a:r>
              <a:rPr lang="en-US" b="1" dirty="0" smtClean="0">
                <a:solidFill>
                  <a:srgbClr val="C00000"/>
                </a:solidFill>
                <a:sym typeface="Wingdings" pitchFamily="2" charset="2"/>
              </a:rPr>
              <a:t>H</a:t>
            </a:r>
            <a:r>
              <a:rPr lang="en-US" b="1" baseline="-25000" dirty="0" smtClean="0">
                <a:solidFill>
                  <a:srgbClr val="C00000"/>
                </a:solidFill>
                <a:sym typeface="Wingdings" pitchFamily="2" charset="2"/>
              </a:rPr>
              <a:t>2</a:t>
            </a:r>
            <a:r>
              <a:rPr lang="en-US" b="1" dirty="0" smtClean="0">
                <a:solidFill>
                  <a:srgbClr val="C00000"/>
                </a:solidFill>
                <a:sym typeface="Wingdings" pitchFamily="2" charset="2"/>
              </a:rPr>
              <a:t>SO</a:t>
            </a:r>
            <a:r>
              <a:rPr lang="en-US" b="1" baseline="-25000" dirty="0" smtClean="0">
                <a:solidFill>
                  <a:srgbClr val="C00000"/>
                </a:solidFill>
                <a:sym typeface="Wingdings" pitchFamily="2" charset="2"/>
              </a:rPr>
              <a:t>4</a:t>
            </a:r>
            <a:r>
              <a:rPr lang="en-US" b="1" dirty="0" smtClean="0">
                <a:solidFill>
                  <a:srgbClr val="C00000"/>
                </a:solidFill>
                <a:sym typeface="Wingdings" pitchFamily="2" charset="2"/>
              </a:rPr>
              <a:t>(</a:t>
            </a:r>
            <a:r>
              <a:rPr lang="en-US" b="1" dirty="0" err="1" smtClean="0">
                <a:solidFill>
                  <a:srgbClr val="C00000"/>
                </a:solidFill>
                <a:sym typeface="Wingdings" pitchFamily="2" charset="2"/>
              </a:rPr>
              <a:t>aq</a:t>
            </a:r>
            <a:r>
              <a:rPr lang="en-US" b="1" dirty="0" smtClean="0">
                <a:solidFill>
                  <a:srgbClr val="C00000"/>
                </a:solidFill>
                <a:sym typeface="Wingdings" pitchFamily="2" charset="2"/>
              </a:rPr>
              <a:t>)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39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7.2.1 – Equilibrium Law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err="1" smtClean="0"/>
                  <a:t>K</a:t>
                </a:r>
                <a:r>
                  <a:rPr lang="en-US" baseline="-25000" dirty="0" err="1" smtClean="0"/>
                  <a:t>c</a:t>
                </a:r>
                <a:r>
                  <a:rPr lang="en-US" dirty="0" smtClean="0"/>
                  <a:t> is for a given temperature, if the temperature changes then the value of </a:t>
                </a:r>
                <a:r>
                  <a:rPr lang="en-US" dirty="0" err="1" smtClean="0"/>
                  <a:t>K</a:t>
                </a:r>
                <a:r>
                  <a:rPr lang="en-US" baseline="-25000" dirty="0" err="1" smtClean="0"/>
                  <a:t>c</a:t>
                </a:r>
                <a:r>
                  <a:rPr lang="en-US" dirty="0" smtClean="0"/>
                  <a:t> does as well</a:t>
                </a:r>
              </a:p>
              <a:p>
                <a:r>
                  <a:rPr lang="en-US" dirty="0" smtClean="0"/>
                  <a:t>The general expression of </a:t>
                </a:r>
                <a:r>
                  <a:rPr lang="en-US" dirty="0" err="1" smtClean="0"/>
                  <a:t>K</a:t>
                </a:r>
                <a:r>
                  <a:rPr lang="en-US" baseline="-25000" dirty="0" err="1" smtClean="0"/>
                  <a:t>c</a:t>
                </a:r>
                <a:r>
                  <a:rPr lang="en-US" dirty="0" smtClean="0"/>
                  <a:t> is known as the </a:t>
                </a:r>
                <a:r>
                  <a:rPr lang="en-US" b="1" dirty="0" smtClean="0"/>
                  <a:t>equilibrium law </a:t>
                </a:r>
                <a:r>
                  <a:rPr lang="en-US" dirty="0" smtClean="0"/>
                  <a:t>which can be adapted to particular equations to be studied in equilibrium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/>
                              </a:rPr>
                              <m:t>[</m:t>
                            </m:r>
                            <m:r>
                              <a:rPr lang="en-US" i="1">
                                <a:latin typeface="Cambria Math"/>
                              </a:rPr>
                              <m:t>𝐶</m:t>
                            </m:r>
                            <m:r>
                              <a:rPr lang="en-US" i="1">
                                <a:latin typeface="Cambria Math"/>
                              </a:rPr>
                              <m:t>]</m:t>
                            </m:r>
                          </m:e>
                          <m:sub/>
                          <m:sup>
                            <m:r>
                              <a:rPr lang="en-US" i="1">
                                <a:latin typeface="Cambria Math"/>
                              </a:rPr>
                              <m:t>𝑐</m:t>
                            </m:r>
                          </m:sup>
                        </m:sSubSup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[</m:t>
                            </m:r>
                            <m:r>
                              <a:rPr lang="en-US" i="1">
                                <a:latin typeface="Cambria Math"/>
                              </a:rPr>
                              <m:t>𝐷</m:t>
                            </m:r>
                            <m:r>
                              <a:rPr lang="en-US" i="1">
                                <a:latin typeface="Cambria Math"/>
                              </a:rPr>
                              <m:t>]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𝑑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[</m:t>
                            </m:r>
                            <m:r>
                              <a:rPr lang="en-US" i="1">
                                <a:latin typeface="Cambria Math"/>
                              </a:rPr>
                              <m:t>𝐴</m:t>
                            </m:r>
                            <m:r>
                              <a:rPr lang="en-US" i="1">
                                <a:latin typeface="Cambria Math"/>
                              </a:rPr>
                              <m:t>]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𝑎</m:t>
                            </m:r>
                          </m:sup>
                        </m:sSup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[</m:t>
                            </m:r>
                            <m:r>
                              <a:rPr lang="en-US" i="1">
                                <a:latin typeface="Cambria Math"/>
                              </a:rPr>
                              <m:t>𝐵</m:t>
                            </m:r>
                            <m:r>
                              <a:rPr lang="en-US" i="1">
                                <a:latin typeface="Cambria Math"/>
                              </a:rPr>
                              <m:t>]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𝑏</m:t>
                            </m:r>
                          </m:sup>
                        </m:sSup>
                      </m:den>
                    </m:f>
                  </m:oMath>
                </a14:m>
                <a:endParaRPr lang="en-US" dirty="0" smtClean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69" t="-15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6188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7.2.1 – </a:t>
            </a:r>
            <a:r>
              <a:rPr lang="en-US" dirty="0" err="1" smtClean="0"/>
              <a:t>K</a:t>
            </a:r>
            <a:r>
              <a:rPr lang="en-US" baseline="-25000" dirty="0" err="1" smtClean="0"/>
              <a:t>c</a:t>
            </a:r>
            <a:r>
              <a:rPr lang="en-US" dirty="0" smtClean="0"/>
              <a:t> Example with Ammonia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N</a:t>
                </a:r>
                <a:r>
                  <a:rPr lang="en-US" baseline="-25000" dirty="0" smtClean="0"/>
                  <a:t>2</a:t>
                </a:r>
                <a:r>
                  <a:rPr lang="en-US" dirty="0" smtClean="0"/>
                  <a:t>(g) + 3H</a:t>
                </a:r>
                <a:r>
                  <a:rPr lang="en-US" baseline="-25000" dirty="0" smtClean="0"/>
                  <a:t>2</a:t>
                </a:r>
                <a:r>
                  <a:rPr lang="en-US" dirty="0" smtClean="0"/>
                  <a:t>(g) </a:t>
                </a:r>
                <a:r>
                  <a:rPr lang="en-US" dirty="0" smtClean="0">
                    <a:latin typeface="Cambria"/>
                  </a:rPr>
                  <a:t>⇌ </a:t>
                </a:r>
                <a:r>
                  <a:rPr lang="en-US" dirty="0" smtClean="0"/>
                  <a:t>2NH</a:t>
                </a:r>
                <a:r>
                  <a:rPr lang="en-US" baseline="-25000" dirty="0" smtClean="0"/>
                  <a:t>3</a:t>
                </a:r>
                <a:r>
                  <a:rPr lang="en-US" dirty="0" smtClean="0"/>
                  <a:t>(g)    @500</a:t>
                </a:r>
                <a:r>
                  <a:rPr lang="en-US" baseline="30000" dirty="0" smtClean="0"/>
                  <a:t>o</a:t>
                </a:r>
                <a:r>
                  <a:rPr lang="en-US" dirty="0" smtClean="0"/>
                  <a:t>C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/>
                              </a:rPr>
                              <m:t>[</m:t>
                            </m:r>
                            <m:sSub>
                              <m:sSubPr>
                                <m:ctrlPr>
                                  <a:rPr lang="en-US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𝑁𝐻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]</m:t>
                            </m:r>
                          </m:e>
                          <m:sub/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[</m:t>
                            </m:r>
                            <m:sSub>
                              <m:sSubPr>
                                <m:ctrlPr>
                                  <a:rPr lang="en-US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]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p>
                        </m:sSup>
                        <m:sSup>
                          <m:sSup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[</m:t>
                            </m:r>
                            <m:sSub>
                              <m:sSubPr>
                                <m:ctrlPr>
                                  <a:rPr lang="en-US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𝐻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]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endParaRPr lang="en-US" dirty="0" smtClean="0"/>
              </a:p>
              <a:p>
                <a:r>
                  <a:rPr lang="en-US" dirty="0" smtClean="0"/>
                  <a:t>From Table: </a:t>
                </a:r>
              </a:p>
              <a:p>
                <a:pPr lvl="1"/>
                <a:r>
                  <a:rPr lang="en-US" dirty="0"/>
                  <a:t> </a:t>
                </a:r>
                <a:r>
                  <a:rPr lang="en-US" dirty="0" smtClean="0"/>
                  <a:t>Find </a:t>
                </a:r>
                <a:r>
                  <a:rPr lang="en-US" dirty="0" err="1" smtClean="0"/>
                  <a:t>K</a:t>
                </a:r>
                <a:r>
                  <a:rPr lang="en-US" baseline="-25000" dirty="0" err="1" smtClean="0"/>
                  <a:t>c</a:t>
                </a:r>
                <a:r>
                  <a:rPr lang="en-US" dirty="0" smtClean="0"/>
                  <a:t> for each</a:t>
                </a:r>
              </a:p>
              <a:p>
                <a:pPr lvl="1"/>
                <a:r>
                  <a:rPr lang="en-US" dirty="0" smtClean="0"/>
                  <a:t>Exp. 1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/>
                              </a:rPr>
                              <m:t>[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0.157</m:t>
                            </m:r>
                            <m:r>
                              <a:rPr lang="en-US" i="1">
                                <a:latin typeface="Cambria Math"/>
                              </a:rPr>
                              <m:t>]</m:t>
                            </m:r>
                          </m:e>
                          <m:sub/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[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0.922</m:t>
                            </m:r>
                            <m:r>
                              <a:rPr lang="en-US" i="1">
                                <a:latin typeface="Cambria Math"/>
                              </a:rPr>
                              <m:t>]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sup>
                        </m:sSup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[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0.763</m:t>
                            </m:r>
                            <m:r>
                              <a:rPr lang="en-US" i="1">
                                <a:latin typeface="Cambria Math"/>
                              </a:rPr>
                              <m:t>]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b="0" i="1" smtClean="0">
                        <a:latin typeface="Cambria Math"/>
                      </a:rPr>
                      <m:t>=0.0602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dirty="0"/>
                  <a:t>Exp. </a:t>
                </a:r>
                <a:r>
                  <a:rPr lang="en-US" dirty="0" smtClean="0"/>
                  <a:t>2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/>
                              </a:rPr>
                              <m:t>[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0.203</m:t>
                            </m:r>
                            <m:r>
                              <a:rPr lang="en-US" i="1">
                                <a:latin typeface="Cambria Math"/>
                              </a:rPr>
                              <m:t>]</m:t>
                            </m:r>
                          </m:e>
                          <m:sub/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[0.399</m:t>
                            </m:r>
                            <m:r>
                              <a:rPr lang="en-US" i="1">
                                <a:latin typeface="Cambria Math"/>
                              </a:rPr>
                              <m:t>]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sup>
                        </m:sSup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[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1.197</m:t>
                            </m:r>
                            <m:r>
                              <a:rPr lang="en-US" i="1">
                                <a:latin typeface="Cambria Math"/>
                              </a:rPr>
                              <m:t>]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i="1">
                        <a:latin typeface="Cambria Math"/>
                      </a:rPr>
                      <m:t>=0.0602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Exp. </a:t>
                </a:r>
                <a:r>
                  <a:rPr lang="en-US" dirty="0" smtClean="0"/>
                  <a:t>3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/>
                              </a:rPr>
                              <m:t>[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1.82</m:t>
                            </m:r>
                            <m:r>
                              <a:rPr lang="en-US" i="1">
                                <a:latin typeface="Cambria Math"/>
                              </a:rPr>
                              <m:t>]</m:t>
                            </m:r>
                          </m:e>
                          <m:sub/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[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2.59</m:t>
                            </m:r>
                            <m:r>
                              <a:rPr lang="en-US" i="1">
                                <a:latin typeface="Cambria Math"/>
                              </a:rPr>
                              <m:t>]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sup>
                        </m:sSup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[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2.77</m:t>
                            </m:r>
                            <m:r>
                              <a:rPr lang="en-US" i="1">
                                <a:latin typeface="Cambria Math"/>
                              </a:rPr>
                              <m:t>]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i="1">
                        <a:latin typeface="Cambria Math"/>
                      </a:rPr>
                      <m:t>=0.0602</m:t>
                    </m:r>
                  </m:oMath>
                </a14:m>
                <a:endParaRPr lang="en-US" dirty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69" t="-1667" b="-14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2861974"/>
              </p:ext>
            </p:extLst>
          </p:nvPr>
        </p:nvGraphicFramePr>
        <p:xfrm>
          <a:off x="3203848" y="1988840"/>
          <a:ext cx="5772472" cy="151216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43118"/>
                <a:gridCol w="1443118"/>
                <a:gridCol w="1443118"/>
                <a:gridCol w="1443118"/>
              </a:tblGrid>
              <a:tr h="378042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[N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baseline="0" dirty="0" smtClean="0"/>
                        <a:t>] (M)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[H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baseline="0" dirty="0" smtClean="0"/>
                        <a:t>] (M)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[NH</a:t>
                      </a:r>
                      <a:r>
                        <a:rPr lang="en-US" baseline="-25000" dirty="0" smtClean="0"/>
                        <a:t>3</a:t>
                      </a:r>
                      <a:r>
                        <a:rPr lang="en-US" baseline="0" dirty="0" smtClean="0"/>
                        <a:t>] (M)</a:t>
                      </a:r>
                      <a:endParaRPr lang="en-US" dirty="0"/>
                    </a:p>
                  </a:txBody>
                  <a:tcPr/>
                </a:tc>
              </a:tr>
              <a:tr h="37804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Ex.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0.992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0.763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0.157</a:t>
                      </a:r>
                      <a:endParaRPr lang="en-US" dirty="0"/>
                    </a:p>
                  </a:txBody>
                  <a:tcPr/>
                </a:tc>
              </a:tr>
              <a:tr h="37804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Ex.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0.299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1.197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0.203</a:t>
                      </a:r>
                      <a:endParaRPr lang="en-US" dirty="0"/>
                    </a:p>
                  </a:txBody>
                  <a:tcPr/>
                </a:tc>
              </a:tr>
              <a:tr h="37804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Ex.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2.59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2.77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1.82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6422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7.2.1 – </a:t>
            </a:r>
            <a:r>
              <a:rPr lang="en-US" dirty="0" err="1" smtClean="0"/>
              <a:t>K</a:t>
            </a:r>
            <a:r>
              <a:rPr lang="en-US" baseline="-25000" dirty="0" err="1" smtClean="0"/>
              <a:t>c</a:t>
            </a:r>
            <a:r>
              <a:rPr lang="en-US" dirty="0" smtClean="0"/>
              <a:t> for Reversible Reactions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For the forward reaction:</a:t>
                </a:r>
              </a:p>
              <a:p>
                <a:pPr lvl="1"/>
                <a:r>
                  <a:rPr lang="en-US" dirty="0" smtClean="0"/>
                  <a:t>H</a:t>
                </a:r>
                <a:r>
                  <a:rPr lang="en-US" baseline="-25000" dirty="0" smtClean="0"/>
                  <a:t>2</a:t>
                </a:r>
                <a:r>
                  <a:rPr lang="en-US" dirty="0" smtClean="0"/>
                  <a:t>(g) + I</a:t>
                </a:r>
                <a:r>
                  <a:rPr lang="en-US" baseline="-25000" dirty="0" smtClean="0"/>
                  <a:t>2</a:t>
                </a:r>
                <a:r>
                  <a:rPr lang="en-US" dirty="0" smtClean="0"/>
                  <a:t>(g) </a:t>
                </a:r>
                <a:r>
                  <a:rPr lang="en-US" dirty="0" smtClean="0">
                    <a:latin typeface="Cambria"/>
                  </a:rPr>
                  <a:t>⇌ </a:t>
                </a:r>
                <a:r>
                  <a:rPr lang="en-US" dirty="0" smtClean="0"/>
                  <a:t>2HI(g)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[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𝐻𝐼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]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[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𝐻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][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]</m:t>
                        </m:r>
                      </m:den>
                    </m:f>
                  </m:oMath>
                </a14:m>
                <a:endParaRPr lang="en-US" dirty="0" smtClean="0"/>
              </a:p>
              <a:p>
                <a:r>
                  <a:rPr lang="en-US" dirty="0" smtClean="0"/>
                  <a:t>For the reverse reaction:</a:t>
                </a:r>
              </a:p>
              <a:p>
                <a:pPr lvl="1"/>
                <a:r>
                  <a:rPr lang="en-US" dirty="0" smtClean="0"/>
                  <a:t>2HI(g)</a:t>
                </a:r>
                <a:r>
                  <a:rPr lang="en-US" dirty="0"/>
                  <a:t> </a:t>
                </a:r>
                <a:r>
                  <a:rPr lang="en-US" dirty="0">
                    <a:latin typeface="Cambria"/>
                  </a:rPr>
                  <a:t>⇌ </a:t>
                </a:r>
                <a:r>
                  <a:rPr lang="en-US" dirty="0" smtClean="0"/>
                  <a:t>H</a:t>
                </a:r>
                <a:r>
                  <a:rPr lang="en-US" baseline="-25000" dirty="0" smtClean="0"/>
                  <a:t>2</a:t>
                </a:r>
                <a:r>
                  <a:rPr lang="en-US" dirty="0" smtClean="0"/>
                  <a:t>(g</a:t>
                </a:r>
                <a:r>
                  <a:rPr lang="en-US" dirty="0"/>
                  <a:t>) + I</a:t>
                </a:r>
                <a:r>
                  <a:rPr lang="en-US" baseline="-25000" dirty="0"/>
                  <a:t>2</a:t>
                </a:r>
                <a:r>
                  <a:rPr lang="en-US" dirty="0"/>
                  <a:t>(g) </a:t>
                </a:r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`</m:t>
                    </m:r>
                    <m:r>
                      <a:rPr lang="en-US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 [</m:t>
                            </m:r>
                            <m:r>
                              <a:rPr lang="en-US" i="1">
                                <a:latin typeface="Cambria Math"/>
                              </a:rPr>
                              <m:t>𝐻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][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]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[</m:t>
                            </m:r>
                            <m:r>
                              <a:rPr lang="en-US" i="1">
                                <a:latin typeface="Cambria Math"/>
                              </a:rPr>
                              <m:t>𝐻𝐼</m:t>
                            </m:r>
                            <m:r>
                              <a:rPr lang="en-US" i="1">
                                <a:latin typeface="Cambria Math"/>
                              </a:rPr>
                              <m:t>]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`=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𝐾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 smtClean="0"/>
                  <a:t>      or      K</a:t>
                </a:r>
                <a:r>
                  <a:rPr lang="en-US" baseline="-25000" dirty="0" smtClean="0"/>
                  <a:t>c</a:t>
                </a:r>
                <a:r>
                  <a:rPr lang="en-US" baseline="30000" dirty="0" smtClean="0"/>
                  <a:t>-1</a:t>
                </a: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69" t="-1528" b="-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8623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7.2.1 – </a:t>
            </a:r>
            <a:r>
              <a:rPr lang="en-US" dirty="0" err="1" smtClean="0"/>
              <a:t>K</a:t>
            </a:r>
            <a:r>
              <a:rPr lang="en-US" baseline="-25000" dirty="0" err="1" smtClean="0"/>
              <a:t>c</a:t>
            </a:r>
            <a:r>
              <a:rPr lang="en-US" dirty="0" smtClean="0"/>
              <a:t> from either side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series of experiments @ 700</a:t>
            </a:r>
            <a:r>
              <a:rPr lang="en-US" baseline="30000" dirty="0" smtClean="0"/>
              <a:t>o</a:t>
            </a:r>
            <a:r>
              <a:rPr lang="en-US" dirty="0" smtClean="0"/>
              <a:t>C returns a value of </a:t>
            </a:r>
            <a:r>
              <a:rPr lang="en-US" dirty="0" err="1" smtClean="0"/>
              <a:t>K</a:t>
            </a:r>
            <a:r>
              <a:rPr lang="en-US" baseline="-25000" dirty="0" err="1" smtClean="0"/>
              <a:t>c</a:t>
            </a:r>
            <a:r>
              <a:rPr lang="en-US" dirty="0" smtClean="0"/>
              <a:t> of 54 regardless of the starting point of reaction or initial concentrations</a:t>
            </a:r>
          </a:p>
          <a:p>
            <a:pPr marL="342900" lvl="1" indent="-342900">
              <a:buClr>
                <a:schemeClr val="hlink"/>
              </a:buClr>
              <a:buSzPct val="110000"/>
            </a:pPr>
            <a:r>
              <a:rPr lang="en-US" dirty="0"/>
              <a:t>H</a:t>
            </a:r>
            <a:r>
              <a:rPr lang="en-US" baseline="-25000" dirty="0"/>
              <a:t>2</a:t>
            </a:r>
            <a:r>
              <a:rPr lang="en-US" dirty="0"/>
              <a:t>(g) + I</a:t>
            </a:r>
            <a:r>
              <a:rPr lang="en-US" baseline="-25000" dirty="0"/>
              <a:t>2</a:t>
            </a:r>
            <a:r>
              <a:rPr lang="en-US" dirty="0"/>
              <a:t>(g) </a:t>
            </a:r>
            <a:r>
              <a:rPr lang="en-US" dirty="0">
                <a:latin typeface="Cambria"/>
              </a:rPr>
              <a:t>⇌ </a:t>
            </a:r>
            <a:r>
              <a:rPr lang="en-US" dirty="0"/>
              <a:t>2HI(g</a:t>
            </a:r>
            <a:r>
              <a:rPr lang="en-US" dirty="0" smtClean="0"/>
              <a:t>)</a:t>
            </a:r>
          </a:p>
          <a:p>
            <a:pPr marL="342900" lvl="1" indent="-342900">
              <a:buClr>
                <a:schemeClr val="hlink"/>
              </a:buClr>
              <a:buSzPct val="110000"/>
            </a:pPr>
            <a:endParaRPr lang="en-US" dirty="0"/>
          </a:p>
          <a:p>
            <a:pPr marL="342900" lvl="1" indent="-342900">
              <a:buClr>
                <a:schemeClr val="hlink"/>
              </a:buClr>
              <a:buSzPct val="110000"/>
            </a:pPr>
            <a:endParaRPr lang="en-US" dirty="0" smtClean="0"/>
          </a:p>
          <a:p>
            <a:pPr marL="342900" lvl="1" indent="-342900">
              <a:buClr>
                <a:schemeClr val="hlink"/>
              </a:buClr>
              <a:buSzPct val="110000"/>
            </a:pPr>
            <a:endParaRPr lang="en-US" dirty="0" smtClean="0"/>
          </a:p>
          <a:p>
            <a:pPr marL="342900" lvl="1" indent="-342900">
              <a:buClr>
                <a:schemeClr val="hlink"/>
              </a:buClr>
              <a:buSzPct val="110000"/>
            </a:pPr>
            <a:r>
              <a:rPr lang="en-US" dirty="0"/>
              <a:t>2HI(g) </a:t>
            </a:r>
            <a:r>
              <a:rPr lang="en-US" dirty="0">
                <a:latin typeface="Cambria"/>
              </a:rPr>
              <a:t>⇌ </a:t>
            </a:r>
            <a:r>
              <a:rPr lang="en-US" dirty="0"/>
              <a:t>H</a:t>
            </a:r>
            <a:r>
              <a:rPr lang="en-US" baseline="-25000" dirty="0"/>
              <a:t>2</a:t>
            </a:r>
            <a:r>
              <a:rPr lang="en-US" dirty="0"/>
              <a:t>(g) + I</a:t>
            </a:r>
            <a:r>
              <a:rPr lang="en-US" baseline="-25000" dirty="0"/>
              <a:t>2</a:t>
            </a:r>
            <a:r>
              <a:rPr lang="en-US" dirty="0"/>
              <a:t>(g) </a:t>
            </a:r>
          </a:p>
          <a:p>
            <a:pPr marL="342900" lvl="1" indent="-342900">
              <a:buClr>
                <a:schemeClr val="hlink"/>
              </a:buClr>
              <a:buSzPct val="110000"/>
            </a:pPr>
            <a:endParaRPr lang="en-US" dirty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2030443"/>
              </p:ext>
            </p:extLst>
          </p:nvPr>
        </p:nvGraphicFramePr>
        <p:xfrm>
          <a:off x="0" y="3429000"/>
          <a:ext cx="9144000" cy="151216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395551"/>
                <a:gridCol w="2056598"/>
                <a:gridCol w="1909698"/>
                <a:gridCol w="1953353"/>
                <a:gridCol w="1828800"/>
              </a:tblGrid>
              <a:tr h="378042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[H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baseline="0" dirty="0" smtClean="0"/>
                        <a:t>] (10</a:t>
                      </a:r>
                      <a:r>
                        <a:rPr lang="en-US" baseline="30000" dirty="0" smtClean="0"/>
                        <a:t>-3</a:t>
                      </a:r>
                      <a:r>
                        <a:rPr lang="en-US" baseline="0" dirty="0" smtClean="0"/>
                        <a:t> 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[I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baseline="0" dirty="0" smtClean="0"/>
                        <a:t>] (10</a:t>
                      </a:r>
                      <a:r>
                        <a:rPr lang="en-US" baseline="30000" dirty="0" smtClean="0"/>
                        <a:t>-3</a:t>
                      </a:r>
                      <a:r>
                        <a:rPr lang="en-US" baseline="0" dirty="0" smtClean="0"/>
                        <a:t> 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[HI</a:t>
                      </a:r>
                      <a:r>
                        <a:rPr lang="en-US" baseline="0" dirty="0" smtClean="0"/>
                        <a:t>] (10</a:t>
                      </a:r>
                      <a:r>
                        <a:rPr lang="en-US" baseline="30000" dirty="0" smtClean="0"/>
                        <a:t>-3</a:t>
                      </a:r>
                      <a:r>
                        <a:rPr lang="en-US" baseline="0" dirty="0" smtClean="0"/>
                        <a:t> 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K</a:t>
                      </a:r>
                      <a:r>
                        <a:rPr lang="en-US" baseline="-25000" dirty="0" err="1" smtClean="0"/>
                        <a:t>c</a:t>
                      </a:r>
                      <a:endParaRPr lang="en-US" dirty="0"/>
                    </a:p>
                  </a:txBody>
                  <a:tcPr/>
                </a:tc>
              </a:tr>
              <a:tr h="37804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Ex.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13.49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54</a:t>
                      </a:r>
                      <a:endParaRPr lang="en-US" dirty="0"/>
                    </a:p>
                  </a:txBody>
                  <a:tcPr/>
                </a:tc>
              </a:tr>
              <a:tr h="37804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Ex.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15.50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54</a:t>
                      </a:r>
                      <a:endParaRPr lang="en-US" dirty="0"/>
                    </a:p>
                  </a:txBody>
                  <a:tcPr/>
                </a:tc>
              </a:tr>
              <a:tr h="37804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Ex.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16.86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103977"/>
              </p:ext>
            </p:extLst>
          </p:nvPr>
        </p:nvGraphicFramePr>
        <p:xfrm>
          <a:off x="0" y="5490234"/>
          <a:ext cx="9144001" cy="113412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15616"/>
                <a:gridCol w="1800200"/>
                <a:gridCol w="1656184"/>
                <a:gridCol w="1944216"/>
                <a:gridCol w="1224136"/>
                <a:gridCol w="1403649"/>
              </a:tblGrid>
              <a:tr h="378042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[H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baseline="0" dirty="0" smtClean="0"/>
                        <a:t>] (10</a:t>
                      </a:r>
                      <a:r>
                        <a:rPr lang="en-US" baseline="30000" dirty="0" smtClean="0"/>
                        <a:t>-3</a:t>
                      </a:r>
                      <a:r>
                        <a:rPr lang="en-US" baseline="0" dirty="0" smtClean="0"/>
                        <a:t> 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[I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baseline="0" dirty="0" smtClean="0"/>
                        <a:t>] (10</a:t>
                      </a:r>
                      <a:r>
                        <a:rPr lang="en-US" baseline="30000" dirty="0" smtClean="0"/>
                        <a:t>-3</a:t>
                      </a:r>
                      <a:r>
                        <a:rPr lang="en-US" baseline="0" dirty="0" smtClean="0"/>
                        <a:t> 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[HI</a:t>
                      </a:r>
                      <a:r>
                        <a:rPr lang="en-US" baseline="0" dirty="0" smtClean="0"/>
                        <a:t>] (10</a:t>
                      </a:r>
                      <a:r>
                        <a:rPr lang="en-US" baseline="30000" dirty="0" smtClean="0"/>
                        <a:t>-3</a:t>
                      </a:r>
                      <a:r>
                        <a:rPr lang="en-US" baseline="0" dirty="0" smtClean="0"/>
                        <a:t> 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K</a:t>
                      </a:r>
                      <a:r>
                        <a:rPr lang="en-US" baseline="-25000" dirty="0" err="1" smtClean="0"/>
                        <a:t>c</a:t>
                      </a:r>
                      <a:r>
                        <a:rPr lang="en-US" baseline="30000" dirty="0" smtClean="0"/>
                        <a:t>`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K</a:t>
                      </a:r>
                      <a:r>
                        <a:rPr lang="en-US" baseline="-25000" dirty="0" err="1" smtClean="0"/>
                        <a:t>c</a:t>
                      </a:r>
                      <a:r>
                        <a:rPr lang="en-US" baseline="30000" dirty="0" smtClean="0"/>
                        <a:t> </a:t>
                      </a:r>
                      <a:r>
                        <a:rPr lang="en-US" baseline="0" dirty="0" smtClean="0"/>
                        <a:t>(1/</a:t>
                      </a:r>
                      <a:r>
                        <a:rPr lang="en-US" baseline="0" dirty="0" err="1" smtClean="0"/>
                        <a:t>K</a:t>
                      </a:r>
                      <a:r>
                        <a:rPr lang="en-US" baseline="-25000" dirty="0" err="1" smtClean="0"/>
                        <a:t>c</a:t>
                      </a:r>
                      <a:r>
                        <a:rPr lang="en-US" baseline="30000" dirty="0" smtClean="0"/>
                        <a:t>`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804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Ex.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3.52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0.0186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54</a:t>
                      </a:r>
                      <a:endParaRPr lang="en-US" dirty="0"/>
                    </a:p>
                  </a:txBody>
                  <a:tcPr/>
                </a:tc>
              </a:tr>
              <a:tr h="37804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Ex.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0.0186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16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7.2.1 -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the equilibrium Expression for the following reversible reactions. Each are homogeneous </a:t>
            </a:r>
            <a:r>
              <a:rPr lang="en-US" dirty="0" err="1" smtClean="0"/>
              <a:t>equilibria</a:t>
            </a:r>
            <a:endParaRPr lang="en-US" dirty="0" smtClean="0"/>
          </a:p>
          <a:p>
            <a:pPr lvl="1"/>
            <a:r>
              <a:rPr lang="en-US" dirty="0" smtClean="0"/>
              <a:t>2SO</a:t>
            </a:r>
            <a:r>
              <a:rPr lang="en-US" baseline="-25000" dirty="0" smtClean="0"/>
              <a:t>2</a:t>
            </a:r>
            <a:r>
              <a:rPr lang="en-US" dirty="0" smtClean="0"/>
              <a:t>(g) + O</a:t>
            </a:r>
            <a:r>
              <a:rPr lang="en-US" baseline="-25000" dirty="0" smtClean="0"/>
              <a:t>2</a:t>
            </a:r>
            <a:r>
              <a:rPr lang="en-US" dirty="0" smtClean="0"/>
              <a:t>(g) </a:t>
            </a:r>
            <a:r>
              <a:rPr lang="en-US" dirty="0" smtClean="0">
                <a:latin typeface="Cambria"/>
              </a:rPr>
              <a:t>⇌ </a:t>
            </a:r>
            <a:r>
              <a:rPr lang="en-US" dirty="0" smtClean="0"/>
              <a:t>2SO</a:t>
            </a:r>
            <a:r>
              <a:rPr lang="en-US" baseline="-25000" dirty="0" smtClean="0"/>
              <a:t>3</a:t>
            </a:r>
            <a:r>
              <a:rPr lang="en-US" dirty="0" smtClean="0"/>
              <a:t>(g)</a:t>
            </a:r>
          </a:p>
          <a:p>
            <a:pPr lvl="1"/>
            <a:r>
              <a:rPr lang="en-US" dirty="0" smtClean="0"/>
              <a:t>Fe</a:t>
            </a:r>
            <a:r>
              <a:rPr lang="en-US" baseline="30000" dirty="0" smtClean="0"/>
              <a:t>3+</a:t>
            </a:r>
            <a:r>
              <a:rPr lang="en-US" dirty="0" smtClean="0"/>
              <a:t>(</a:t>
            </a:r>
            <a:r>
              <a:rPr lang="en-US" dirty="0" err="1" smtClean="0"/>
              <a:t>aq</a:t>
            </a:r>
            <a:r>
              <a:rPr lang="en-US" dirty="0" smtClean="0"/>
              <a:t>) + SCN</a:t>
            </a:r>
            <a:r>
              <a:rPr lang="en-US" baseline="30000" dirty="0" smtClean="0"/>
              <a:t>-</a:t>
            </a:r>
            <a:r>
              <a:rPr lang="en-US" dirty="0" smtClean="0"/>
              <a:t>(</a:t>
            </a:r>
            <a:r>
              <a:rPr lang="en-US" dirty="0" err="1" smtClean="0"/>
              <a:t>aq</a:t>
            </a:r>
            <a:r>
              <a:rPr lang="en-US" dirty="0" smtClean="0"/>
              <a:t>) </a:t>
            </a:r>
            <a:r>
              <a:rPr lang="en-US" dirty="0" smtClean="0">
                <a:latin typeface="Cambria"/>
              </a:rPr>
              <a:t>⇌ </a:t>
            </a:r>
            <a:r>
              <a:rPr lang="en-US" dirty="0" smtClean="0"/>
              <a:t>[Fe(SCN)]</a:t>
            </a:r>
            <a:r>
              <a:rPr lang="en-US" baseline="30000" dirty="0" smtClean="0"/>
              <a:t>2+</a:t>
            </a:r>
            <a:endParaRPr lang="en-US" dirty="0" smtClean="0"/>
          </a:p>
          <a:p>
            <a:pPr lvl="1"/>
            <a:r>
              <a:rPr lang="en-US" dirty="0" smtClean="0"/>
              <a:t>4NH</a:t>
            </a:r>
            <a:r>
              <a:rPr lang="en-US" baseline="-25000" dirty="0" smtClean="0"/>
              <a:t>3</a:t>
            </a:r>
            <a:r>
              <a:rPr lang="en-US" dirty="0" smtClean="0"/>
              <a:t>(g) + 5O</a:t>
            </a:r>
            <a:r>
              <a:rPr lang="en-US" baseline="-25000" dirty="0" smtClean="0"/>
              <a:t>2</a:t>
            </a:r>
            <a:r>
              <a:rPr lang="en-US" dirty="0" smtClean="0"/>
              <a:t>(g) </a:t>
            </a:r>
            <a:r>
              <a:rPr lang="en-US" dirty="0" smtClean="0">
                <a:latin typeface="Cambria"/>
              </a:rPr>
              <a:t>⇌ </a:t>
            </a:r>
            <a:r>
              <a:rPr lang="en-US" dirty="0" smtClean="0"/>
              <a:t>4NO(g) + 6H</a:t>
            </a:r>
            <a:r>
              <a:rPr lang="en-US" baseline="-25000" dirty="0" smtClean="0"/>
              <a:t>2</a:t>
            </a:r>
            <a:r>
              <a:rPr lang="en-US" dirty="0" smtClean="0"/>
              <a:t>O(g)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64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ueprint">
  <a:themeElements>
    <a:clrScheme name="Blueprint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Blueprin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Designs\Blueprint.pot</Template>
  <TotalTime>8777</TotalTime>
  <Words>3359</Words>
  <Application>Microsoft Office PowerPoint</Application>
  <PresentationFormat>On-screen Show (4:3)</PresentationFormat>
  <Paragraphs>482</Paragraphs>
  <Slides>45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Blueprint</vt:lpstr>
      <vt:lpstr>Topic 07 – Equilibrium 7.2: Position of Equilibrium and Le Chatelier’s Principle</vt:lpstr>
      <vt:lpstr>7.2 The position of equilibrium - 4 hours</vt:lpstr>
      <vt:lpstr>7.1 – Summation of last class</vt:lpstr>
      <vt:lpstr>7.2.1 – Equilibrium Constant (Kc)</vt:lpstr>
      <vt:lpstr>7.2.1 – Equilibrium Law</vt:lpstr>
      <vt:lpstr>7.2.1 – Kc Example with Ammonia</vt:lpstr>
      <vt:lpstr>7.2.1 – Kc for Reversible Reactions</vt:lpstr>
      <vt:lpstr>7.2.1 – Kc from either side</vt:lpstr>
      <vt:lpstr>7.2.1 - Practice</vt:lpstr>
      <vt:lpstr>7.2.1 – Calculate revers Kc</vt:lpstr>
      <vt:lpstr>7.2.2 – Meaning of the Magnitude of Kc</vt:lpstr>
      <vt:lpstr>7.2.2 – Relative Kc values</vt:lpstr>
      <vt:lpstr>7.2.2 – Alterations to Kc</vt:lpstr>
      <vt:lpstr>7.2.2 – Chromate and Dichromate</vt:lpstr>
      <vt:lpstr>7.2.3 – Le Chatelier’s Principle</vt:lpstr>
      <vt:lpstr>7.2.3 – What does it mean?</vt:lpstr>
      <vt:lpstr>7.2.3 – Effects on position and Kc</vt:lpstr>
      <vt:lpstr>7.2.3 – Changes in [conc]</vt:lpstr>
      <vt:lpstr>7.2.3 – Production of Ammonia</vt:lpstr>
      <vt:lpstr>7.2.3 – Equilibrium Shift for NH3 production with addition of reactant</vt:lpstr>
      <vt:lpstr>7.2.3 – Change in Pressure</vt:lpstr>
      <vt:lpstr>7.2.3 – Pressure of N2O4</vt:lpstr>
      <vt:lpstr>7.2.3 – Change in Temperature</vt:lpstr>
      <vt:lpstr>7.2.3 – Effect of Temp on N2O4(g)</vt:lpstr>
      <vt:lpstr>Break – Next Class: </vt:lpstr>
      <vt:lpstr>7.2.4 – Effect of a Catalyst</vt:lpstr>
      <vt:lpstr>7.2.4 – Catalyst – ∆ in equil or Kc</vt:lpstr>
      <vt:lpstr>7.2.4 – Catalyzed Reaction Review</vt:lpstr>
      <vt:lpstr>7.2.5 – Industrial Processes</vt:lpstr>
      <vt:lpstr>7.2.5 – Haber Process for Ammonia</vt:lpstr>
      <vt:lpstr>7.2.5 – Haber Process</vt:lpstr>
      <vt:lpstr>7.2.5 – Materials:</vt:lpstr>
      <vt:lpstr>7.2.5 – Haber Process Diagram</vt:lpstr>
      <vt:lpstr>7.2.5 – Haber Process Conditions</vt:lpstr>
      <vt:lpstr>7.2.5 – Haber Choice of Pressure</vt:lpstr>
      <vt:lpstr>7.2.5 – Haber Choice of Temperature</vt:lpstr>
      <vt:lpstr>7.2.5 – Haber, use of catalyst</vt:lpstr>
      <vt:lpstr>7.2.5 – Haber Mechanism on Iron</vt:lpstr>
      <vt:lpstr>7.2.5 – Haber Process Diagram</vt:lpstr>
      <vt:lpstr>7.2.5 – Contact Process for H2SO4</vt:lpstr>
      <vt:lpstr>7.2.5 – Contact Process Diagram</vt:lpstr>
      <vt:lpstr>7.2.5 – Contact Process State 1</vt:lpstr>
      <vt:lpstr>7.2.5 – Contact Process Stage 2</vt:lpstr>
      <vt:lpstr>7.2.5 – Contact Pressure Continued</vt:lpstr>
      <vt:lpstr>7.2.5 – Contact Process Stage 3</vt:lpstr>
    </vt:vector>
  </TitlesOfParts>
  <Company>Great Barr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A-Level Chemistry (A1)  ATOMIC STRUCTURE</dc:title>
  <dc:creator>Administration</dc:creator>
  <cp:lastModifiedBy>Brakke</cp:lastModifiedBy>
  <cp:revision>246</cp:revision>
  <dcterms:created xsi:type="dcterms:W3CDTF">2011-01-11T01:56:01Z</dcterms:created>
  <dcterms:modified xsi:type="dcterms:W3CDTF">2011-04-05T17:48:59Z</dcterms:modified>
</cp:coreProperties>
</file>